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113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99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10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ppt/slides/slide115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385" r:id="rId2"/>
    <p:sldId id="386" r:id="rId3"/>
    <p:sldId id="387" r:id="rId4"/>
    <p:sldId id="257" r:id="rId5"/>
    <p:sldId id="258" r:id="rId6"/>
    <p:sldId id="259" r:id="rId7"/>
    <p:sldId id="260" r:id="rId8"/>
    <p:sldId id="261" r:id="rId9"/>
    <p:sldId id="278" r:id="rId10"/>
    <p:sldId id="262" r:id="rId11"/>
    <p:sldId id="263" r:id="rId12"/>
    <p:sldId id="264" r:id="rId13"/>
    <p:sldId id="265" r:id="rId14"/>
    <p:sldId id="267" r:id="rId15"/>
    <p:sldId id="266" r:id="rId16"/>
    <p:sldId id="268" r:id="rId17"/>
    <p:sldId id="357" r:id="rId18"/>
    <p:sldId id="355" r:id="rId19"/>
    <p:sldId id="356" r:id="rId20"/>
    <p:sldId id="388" r:id="rId21"/>
    <p:sldId id="389" r:id="rId22"/>
    <p:sldId id="390" r:id="rId23"/>
    <p:sldId id="318" r:id="rId24"/>
    <p:sldId id="269" r:id="rId25"/>
    <p:sldId id="358" r:id="rId26"/>
    <p:sldId id="319" r:id="rId27"/>
    <p:sldId id="317" r:id="rId28"/>
    <p:sldId id="270" r:id="rId29"/>
    <p:sldId id="271" r:id="rId30"/>
    <p:sldId id="274" r:id="rId31"/>
    <p:sldId id="281" r:id="rId32"/>
    <p:sldId id="275" r:id="rId33"/>
    <p:sldId id="272" r:id="rId34"/>
    <p:sldId id="273" r:id="rId35"/>
    <p:sldId id="364" r:id="rId36"/>
    <p:sldId id="282" r:id="rId37"/>
    <p:sldId id="445" r:id="rId38"/>
    <p:sldId id="446" r:id="rId39"/>
    <p:sldId id="447" r:id="rId40"/>
    <p:sldId id="283" r:id="rId41"/>
    <p:sldId id="276" r:id="rId42"/>
    <p:sldId id="279" r:id="rId43"/>
    <p:sldId id="280" r:id="rId44"/>
    <p:sldId id="365" r:id="rId45"/>
    <p:sldId id="366" r:id="rId46"/>
    <p:sldId id="367" r:id="rId47"/>
    <p:sldId id="368" r:id="rId48"/>
    <p:sldId id="369" r:id="rId49"/>
    <p:sldId id="405" r:id="rId50"/>
    <p:sldId id="450" r:id="rId51"/>
    <p:sldId id="448" r:id="rId52"/>
    <p:sldId id="449" r:id="rId53"/>
    <p:sldId id="406" r:id="rId54"/>
    <p:sldId id="407" r:id="rId55"/>
    <p:sldId id="408" r:id="rId56"/>
    <p:sldId id="451" r:id="rId57"/>
    <p:sldId id="409" r:id="rId58"/>
    <p:sldId id="411" r:id="rId59"/>
    <p:sldId id="455" r:id="rId60"/>
    <p:sldId id="454" r:id="rId61"/>
    <p:sldId id="459" r:id="rId62"/>
    <p:sldId id="412" r:id="rId63"/>
    <p:sldId id="423" r:id="rId64"/>
    <p:sldId id="420" r:id="rId65"/>
    <p:sldId id="456" r:id="rId66"/>
    <p:sldId id="457" r:id="rId67"/>
    <p:sldId id="458" r:id="rId68"/>
    <p:sldId id="422" r:id="rId69"/>
    <p:sldId id="414" r:id="rId70"/>
    <p:sldId id="415" r:id="rId71"/>
    <p:sldId id="416" r:id="rId72"/>
    <p:sldId id="417" r:id="rId73"/>
    <p:sldId id="418" r:id="rId74"/>
    <p:sldId id="419" r:id="rId75"/>
    <p:sldId id="413" r:id="rId76"/>
    <p:sldId id="430" r:id="rId77"/>
    <p:sldId id="431" r:id="rId78"/>
    <p:sldId id="432" r:id="rId79"/>
    <p:sldId id="433" r:id="rId80"/>
    <p:sldId id="434" r:id="rId81"/>
    <p:sldId id="436" r:id="rId82"/>
    <p:sldId id="437" r:id="rId83"/>
    <p:sldId id="438" r:id="rId84"/>
    <p:sldId id="440" r:id="rId85"/>
    <p:sldId id="441" r:id="rId86"/>
    <p:sldId id="442" r:id="rId87"/>
    <p:sldId id="349" r:id="rId88"/>
    <p:sldId id="350" r:id="rId89"/>
    <p:sldId id="351" r:id="rId90"/>
    <p:sldId id="354" r:id="rId91"/>
    <p:sldId id="342" r:id="rId92"/>
    <p:sldId id="343" r:id="rId93"/>
    <p:sldId id="344" r:id="rId94"/>
    <p:sldId id="345" r:id="rId95"/>
    <p:sldId id="346" r:id="rId96"/>
    <p:sldId id="347" r:id="rId97"/>
    <p:sldId id="277" r:id="rId98"/>
    <p:sldId id="328" r:id="rId99"/>
    <p:sldId id="329" r:id="rId100"/>
    <p:sldId id="331" r:id="rId101"/>
    <p:sldId id="330" r:id="rId102"/>
    <p:sldId id="332" r:id="rId103"/>
    <p:sldId id="333" r:id="rId104"/>
    <p:sldId id="334" r:id="rId105"/>
    <p:sldId id="335" r:id="rId106"/>
    <p:sldId id="284" r:id="rId107"/>
    <p:sldId id="288" r:id="rId108"/>
    <p:sldId id="312" r:id="rId109"/>
    <p:sldId id="313" r:id="rId110"/>
    <p:sldId id="301" r:id="rId111"/>
    <p:sldId id="302" r:id="rId112"/>
    <p:sldId id="303" r:id="rId113"/>
    <p:sldId id="443" r:id="rId114"/>
    <p:sldId id="444" r:id="rId115"/>
    <p:sldId id="424" r:id="rId116"/>
    <p:sldId id="395" r:id="rId117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3399"/>
    <a:srgbClr val="66FF33"/>
    <a:srgbClr val="00FFFF"/>
    <a:srgbClr val="0066FF"/>
    <a:srgbClr val="FFFF00"/>
    <a:srgbClr val="FFFF99"/>
    <a:srgbClr val="FF3300"/>
    <a:srgbClr val="99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snapVertSplitter="1" vertBarState="minimized" horzBarState="maximized">
    <p:restoredLeft sz="15570" autoAdjust="0"/>
    <p:restoredTop sz="92750" autoAdjust="0"/>
  </p:normalViewPr>
  <p:slideViewPr>
    <p:cSldViewPr>
      <p:cViewPr>
        <p:scale>
          <a:sx n="66" d="100"/>
          <a:sy n="66" d="100"/>
        </p:scale>
        <p:origin x="-216" y="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03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fr-FR" sz="2400">
                <a:latin typeface="Times New Roman" pitchFamily="18" charset="0"/>
              </a:endParaRPr>
            </a:p>
          </p:txBody>
        </p:sp>
        <p:sp>
          <p:nvSpPr>
            <p:cNvPr id="6148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fr-FR" sz="2400">
                <a:latin typeface="Times New Roman" pitchFamily="18" charset="0"/>
              </a:endParaRPr>
            </a:p>
          </p:txBody>
        </p:sp>
        <p:sp>
          <p:nvSpPr>
            <p:cNvPr id="6149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615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8D9BB2E-29D2-4DD1-9D3F-977E0D5B0A0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1" grpId="0" build="p">
        <p:tmplLst>
          <p:tmpl lvl="1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615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15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E6206-731C-4D36-AD54-25348E37CF5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CC33C-601A-4A29-9D3E-3405F8CCC70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heel spokes="3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473075"/>
            <a:ext cx="8153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33400" y="6248400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2385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0B346AA-B93E-4D10-B0E5-B00B3013974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heel spokes="3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473075"/>
            <a:ext cx="8153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86300" y="1828800"/>
            <a:ext cx="4000500" cy="19431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86300" y="3924300"/>
            <a:ext cx="4000500" cy="19431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533400" y="6248400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2385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B754027-EE56-4A9B-9B31-1A0467F8E9B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heel spokes="3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473075"/>
            <a:ext cx="8153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86300" y="1828800"/>
            <a:ext cx="4000500" cy="19431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86300" y="3924300"/>
            <a:ext cx="4000500" cy="19431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533400" y="6248400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2385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AE0B282-CD9C-47DB-896B-4F6119A8EE4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6EB35-0E6E-49B8-BF75-E8673474E7F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49852-ED34-4FFB-9F15-6A2B514836D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B1F627-2C83-462A-B8FB-CF0082C8157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192E9-5786-47A1-91CB-1D1DB2BBD72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0E48D-0007-44A8-8C5E-3109BA280ED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861707-9116-47F1-AEC3-71D61FF489B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D251B-64B8-43EE-B27B-3AAEAB7BE23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CD98E1-2717-4608-B7E6-D86C3227524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fr-FR" sz="2400">
                <a:latin typeface="Times New Roman" pitchFamily="18" charset="0"/>
              </a:endParaRPr>
            </a:p>
          </p:txBody>
        </p:sp>
        <p:sp>
          <p:nvSpPr>
            <p:cNvPr id="5124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fr-FR" sz="2400">
                <a:latin typeface="Times New Roman" pitchFamily="18" charset="0"/>
              </a:endParaRPr>
            </a:p>
          </p:txBody>
        </p:sp>
        <p:sp>
          <p:nvSpPr>
            <p:cNvPr id="5125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fr-FR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fr-F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8841906A-BC0B-4B55-A15C-A6A0F744DFD0}" type="slidenum">
              <a:rPr lang="fr-FR"/>
              <a:pPr/>
              <a:t>‹N°›</a:t>
            </a:fld>
            <a:endParaRPr lang="fr-F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 build="p">
        <p:tmplLst>
          <p:tmpl lvl="1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1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1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1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1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1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5.v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9.bin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1.bin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4.v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6.v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37.bin"/><Relationship Id="rId5" Type="http://schemas.openxmlformats.org/officeDocument/2006/relationships/oleObject" Target="../embeddings/oleObject36.bin"/><Relationship Id="rId4" Type="http://schemas.openxmlformats.org/officeDocument/2006/relationships/oleObject" Target="../embeddings/oleObject35.bin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5" Type="http://schemas.openxmlformats.org/officeDocument/2006/relationships/oleObject" Target="../embeddings/oleObject40.bin"/><Relationship Id="rId4" Type="http://schemas.openxmlformats.org/officeDocument/2006/relationships/oleObject" Target="../embeddings/oleObject39.bin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53400" cy="901719"/>
          </a:xfrm>
          <a:solidFill>
            <a:srgbClr val="66FF33"/>
          </a:solidFill>
        </p:spPr>
        <p:txBody>
          <a:bodyPr/>
          <a:lstStyle/>
          <a:p>
            <a:pPr algn="ctr"/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QCM1</a:t>
            </a:r>
            <a:endParaRPr lang="fr-F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3400" y="1428736"/>
            <a:ext cx="8153400" cy="4438664"/>
          </a:xfrm>
        </p:spPr>
        <p:txBody>
          <a:bodyPr/>
          <a:lstStyle/>
          <a:p>
            <a:pPr marL="0" indent="0" algn="just">
              <a:buNone/>
            </a:pPr>
            <a:r>
              <a:rPr lang="fr-FR" dirty="0" smtClean="0">
                <a:latin typeface="Comic Sans MS" pitchFamily="66" charset="0"/>
              </a:rPr>
              <a:t>Quelle(s) est (sont) les réponses(s) exacte(s)?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dirty="0" smtClean="0">
                <a:latin typeface="Comic Sans MS" pitchFamily="66" charset="0"/>
              </a:rPr>
              <a:t>1 joule = 1 watt x 1 seconde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dirty="0" smtClean="0">
                <a:latin typeface="Comic Sans MS" pitchFamily="66" charset="0"/>
              </a:rPr>
              <a:t>1 joule = 1 newton x 1 mètre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dirty="0" smtClean="0">
                <a:latin typeface="Comic Sans MS" pitchFamily="66" charset="0"/>
              </a:rPr>
              <a:t>1 joule = 4,18 calories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dirty="0" smtClean="0">
                <a:latin typeface="Comic Sans MS" pitchFamily="66" charset="0"/>
              </a:rPr>
              <a:t>1 joule = 1kg x 1 m</a:t>
            </a:r>
            <a:r>
              <a:rPr lang="fr-FR" baseline="30000" dirty="0" smtClean="0">
                <a:latin typeface="Comic Sans MS" pitchFamily="66" charset="0"/>
              </a:rPr>
              <a:t>2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dirty="0" smtClean="0">
                <a:latin typeface="Comic Sans MS" pitchFamily="66" charset="0"/>
              </a:rPr>
              <a:t>1 joule = 1kg x 1 m</a:t>
            </a:r>
            <a:r>
              <a:rPr lang="fr-FR" baseline="30000" dirty="0" smtClean="0">
                <a:latin typeface="Comic Sans MS" pitchFamily="66" charset="0"/>
              </a:rPr>
              <a:t>2</a:t>
            </a:r>
            <a:r>
              <a:rPr lang="fr-FR" dirty="0" smtClean="0">
                <a:latin typeface="Comic Sans MS" pitchFamily="66" charset="0"/>
              </a:rPr>
              <a:t> x  (1s)</a:t>
            </a:r>
            <a:r>
              <a:rPr lang="fr-FR" baseline="30000" dirty="0" smtClean="0">
                <a:latin typeface="Comic Sans MS" pitchFamily="66" charset="0"/>
              </a:rPr>
              <a:t>2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endParaRPr lang="fr-FR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85728"/>
            <a:ext cx="8153400" cy="1330347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b="1" dirty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CONCENTRATION MOLAIRE </a:t>
            </a:r>
            <a:r>
              <a:rPr lang="fr-FR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(MOLARITE)</a:t>
            </a:r>
            <a:endParaRPr lang="fr-FR" b="1" dirty="0">
              <a:solidFill>
                <a:srgbClr val="66FF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828800"/>
            <a:ext cx="8151813" cy="4038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fr-FR" sz="2700" b="1"/>
          </a:p>
          <a:p>
            <a:pPr algn="ctr">
              <a:buFont typeface="Wingdings" pitchFamily="2" charset="2"/>
              <a:buNone/>
            </a:pPr>
            <a:endParaRPr lang="fr-FR" sz="2700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042988" y="1628775"/>
          <a:ext cx="6769100" cy="4492625"/>
        </p:xfrm>
        <a:graphic>
          <a:graphicData uri="http://schemas.openxmlformats.org/presentationml/2006/ole">
            <p:oleObj spid="_x0000_s14340" name="Equation" r:id="rId3" imgW="1269720" imgH="125712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153400" cy="706438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QCM8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96300" cy="5473700"/>
          </a:xfrm>
        </p:spPr>
        <p:txBody>
          <a:bodyPr/>
          <a:lstStyle/>
          <a:p>
            <a:pPr marL="0" indent="0" algn="justLow">
              <a:buFont typeface="Wingdings" pitchFamily="2" charset="2"/>
              <a:buNone/>
            </a:pPr>
            <a:r>
              <a:rPr lang="fr-FR" sz="2800" b="1">
                <a:latin typeface="Comic Sans MS" pitchFamily="66" charset="0"/>
              </a:rPr>
              <a:t>Une solution contenant 1 mole de CaCl</a:t>
            </a:r>
            <a:r>
              <a:rPr lang="fr-FR" sz="2800" b="1" baseline="-25000">
                <a:latin typeface="Comic Sans MS" pitchFamily="66" charset="0"/>
              </a:rPr>
              <a:t>2</a:t>
            </a:r>
            <a:r>
              <a:rPr lang="fr-FR" sz="2800" b="1">
                <a:latin typeface="Comic Sans MS" pitchFamily="66" charset="0"/>
              </a:rPr>
              <a:t> par litre d’eau a :</a:t>
            </a:r>
          </a:p>
          <a:p>
            <a:pPr marL="0" indent="0" algn="justLow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b="1">
                <a:latin typeface="Comic Sans MS" pitchFamily="66" charset="0"/>
              </a:rPr>
              <a:t>une molarité égale à 1 mole/m3</a:t>
            </a:r>
          </a:p>
          <a:p>
            <a:pPr marL="0" indent="0" algn="justLow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b="1">
                <a:latin typeface="Comic Sans MS" pitchFamily="66" charset="0"/>
              </a:rPr>
              <a:t>une molalité égale à 1 mole/kg</a:t>
            </a:r>
          </a:p>
          <a:p>
            <a:pPr marL="0" indent="0" algn="justLow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b="1">
                <a:latin typeface="Comic Sans MS" pitchFamily="66" charset="0"/>
              </a:rPr>
              <a:t>une osmolarité égale à 3000 Osmol/ m3  si le coefficient de dissociation est égal à 1</a:t>
            </a:r>
          </a:p>
          <a:p>
            <a:pPr marL="0" indent="0" algn="justLow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b="1">
                <a:latin typeface="Comic Sans MS" pitchFamily="66" charset="0"/>
              </a:rPr>
              <a:t>une osmolalité égale à 3 moles/kg  si le coefficient de dissociation est égal à 1</a:t>
            </a:r>
          </a:p>
          <a:p>
            <a:pPr marL="0" indent="0" algn="justLow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b="1">
                <a:latin typeface="Comic Sans MS" pitchFamily="66" charset="0"/>
              </a:rPr>
              <a:t>une osmolarité égale à 0 si le coefficient de dissociation est égal à 0</a:t>
            </a: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None/>
            </a:pP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None/>
            </a:pP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153400" cy="706438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Réponses QCM8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84300"/>
            <a:ext cx="8496300" cy="5473700"/>
          </a:xfrm>
        </p:spPr>
        <p:txBody>
          <a:bodyPr/>
          <a:lstStyle/>
          <a:p>
            <a:pPr marL="0" indent="0" algn="justLow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b="1">
                <a:latin typeface="Comic Sans MS" pitchFamily="66" charset="0"/>
              </a:rPr>
              <a:t>une molarité égale à 1 mole/m3</a:t>
            </a:r>
          </a:p>
          <a:p>
            <a:pPr marL="0" indent="0" algn="justLow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b="1">
                <a:latin typeface="Comic Sans MS" pitchFamily="66" charset="0"/>
              </a:rPr>
              <a:t>une molalité égale à 1 mole/kg</a:t>
            </a:r>
          </a:p>
          <a:p>
            <a:pPr marL="0" indent="0" algn="justLow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b="1">
                <a:latin typeface="Comic Sans MS" pitchFamily="66" charset="0"/>
              </a:rPr>
              <a:t>une osmolarité égale à 3000 Osmol/ m3  si le coefficient de dissociation est égal à 1</a:t>
            </a:r>
          </a:p>
          <a:p>
            <a:pPr marL="0" indent="0" algn="justLow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b="1">
                <a:latin typeface="Comic Sans MS" pitchFamily="66" charset="0"/>
              </a:rPr>
              <a:t>une osmolalité égale à 3 moles/kg  si le coefficient de dissociation est égal à 1</a:t>
            </a:r>
          </a:p>
          <a:p>
            <a:pPr marL="0" indent="0" algn="justLow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b="1">
                <a:latin typeface="Comic Sans MS" pitchFamily="66" charset="0"/>
              </a:rPr>
              <a:t>une osmolarité égale à 0 si le coefficient de dissociation est égal à 0</a:t>
            </a: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None/>
            </a:pP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None/>
            </a:pP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33333E-6 L 1.37066 -0.002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5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-4.44444E-6 L 1.22847 0.0051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4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153400" cy="1143000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QCM9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12875"/>
            <a:ext cx="8153400" cy="4454525"/>
          </a:xfrm>
        </p:spPr>
        <p:txBody>
          <a:bodyPr/>
          <a:lstStyle/>
          <a:p>
            <a:pPr marL="0" indent="0" algn="justLow">
              <a:lnSpc>
                <a:spcPct val="90000"/>
              </a:lnSpc>
              <a:buFont typeface="Wingdings" pitchFamily="2" charset="2"/>
              <a:buNone/>
            </a:pPr>
            <a:r>
              <a:rPr lang="fr-FR" sz="3600">
                <a:latin typeface="Comic Sans MS" pitchFamily="66" charset="0"/>
              </a:rPr>
              <a:t>La sensation de soif provient d’une hyperosmolarité plasmatique et se traduit pour les cellules par:</a:t>
            </a:r>
          </a:p>
          <a:p>
            <a:pPr marL="0" indent="0" algn="justLow">
              <a:lnSpc>
                <a:spcPct val="90000"/>
              </a:lnSpc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une hyperhydratation</a:t>
            </a:r>
          </a:p>
          <a:p>
            <a:pPr marL="0" indent="0" algn="justLow">
              <a:lnSpc>
                <a:spcPct val="90000"/>
              </a:lnSpc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une augmentation de volume</a:t>
            </a:r>
          </a:p>
          <a:p>
            <a:pPr marL="0" indent="0" algn="justLow">
              <a:lnSpc>
                <a:spcPct val="90000"/>
              </a:lnSpc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une déshydratation</a:t>
            </a:r>
          </a:p>
          <a:p>
            <a:pPr marL="0" indent="0" algn="justLow">
              <a:lnSpc>
                <a:spcPct val="90000"/>
              </a:lnSpc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une lyse</a:t>
            </a:r>
          </a:p>
          <a:p>
            <a:pPr marL="0" indent="0" algn="justLow">
              <a:lnSpc>
                <a:spcPct val="90000"/>
              </a:lnSpc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une diminution de volume</a:t>
            </a:r>
          </a:p>
          <a:p>
            <a:pPr marL="0" indent="0" algn="justLow">
              <a:lnSpc>
                <a:spcPct val="90000"/>
              </a:lnSpc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endParaRPr lang="fr-FR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153400" cy="1143000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Réponses QCM9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12875"/>
            <a:ext cx="8153400" cy="4454525"/>
          </a:xfrm>
        </p:spPr>
        <p:txBody>
          <a:bodyPr/>
          <a:lstStyle/>
          <a:p>
            <a:pPr marL="0" indent="0" algn="justLow">
              <a:lnSpc>
                <a:spcPct val="90000"/>
              </a:lnSpc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une hyperhydratation</a:t>
            </a:r>
          </a:p>
          <a:p>
            <a:pPr marL="0" indent="0" algn="justLow">
              <a:lnSpc>
                <a:spcPct val="90000"/>
              </a:lnSpc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une augmentation de volume</a:t>
            </a:r>
          </a:p>
          <a:p>
            <a:pPr marL="0" indent="0" algn="justLow">
              <a:lnSpc>
                <a:spcPct val="90000"/>
              </a:lnSpc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une déshydratation</a:t>
            </a:r>
          </a:p>
          <a:p>
            <a:pPr marL="0" indent="0" algn="justLow">
              <a:lnSpc>
                <a:spcPct val="90000"/>
              </a:lnSpc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une lyse</a:t>
            </a:r>
          </a:p>
          <a:p>
            <a:pPr marL="0" indent="0" algn="justLow">
              <a:lnSpc>
                <a:spcPct val="90000"/>
              </a:lnSpc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une diminution de volume</a:t>
            </a:r>
          </a:p>
          <a:p>
            <a:pPr marL="0" indent="0" algn="justLow">
              <a:lnSpc>
                <a:spcPct val="90000"/>
              </a:lnSpc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endParaRPr lang="fr-FR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11111E-6 L 1.5026 -0.0215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1" y="-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07407E-6 L 1.44185 -0.0150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1" y="-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022E-16 L 1.66024 0.0085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0" y="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9275"/>
            <a:ext cx="8153400" cy="708025"/>
          </a:xfrm>
        </p:spPr>
        <p:txBody>
          <a:bodyPr/>
          <a:lstStyle/>
          <a:p>
            <a:pPr algn="ctr"/>
            <a:r>
              <a:rPr lang="fr-FR" sz="480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Electrolytes forts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84313"/>
            <a:ext cx="8153400" cy="4383087"/>
          </a:xfrm>
        </p:spPr>
        <p:txBody>
          <a:bodyPr/>
          <a:lstStyle/>
          <a:p>
            <a:pPr marL="92075" indent="-92075" algn="justLow">
              <a:buFont typeface="Wingdings" pitchFamily="2" charset="2"/>
              <a:buNone/>
            </a:pPr>
            <a:r>
              <a:rPr lang="fr-FR" sz="3600">
                <a:latin typeface="Comic Sans MS" pitchFamily="66" charset="0"/>
              </a:rPr>
              <a:t>Tout électrolyte qui se dissocie </a:t>
            </a:r>
            <a:r>
              <a:rPr lang="fr-FR" sz="3600" b="1">
                <a:solidFill>
                  <a:srgbClr val="FFFF00"/>
                </a:solidFill>
                <a:latin typeface="Comic Sans MS" pitchFamily="66" charset="0"/>
              </a:rPr>
              <a:t>totalement</a:t>
            </a:r>
            <a:r>
              <a:rPr lang="fr-FR" sz="3600">
                <a:latin typeface="Comic Sans MS" pitchFamily="66" charset="0"/>
              </a:rPr>
              <a:t> dans l’eau ( NaCl, NaOH, KOH, HCl)</a:t>
            </a:r>
          </a:p>
          <a:p>
            <a:pPr marL="92075" indent="-92075" algn="justLow">
              <a:buFont typeface="Wingdings" pitchFamily="2" charset="2"/>
              <a:buNone/>
            </a:pPr>
            <a:r>
              <a:rPr lang="fr-FR" sz="3600">
                <a:latin typeface="Comic Sans MS" pitchFamily="66" charset="0"/>
              </a:rPr>
              <a:t>Dans la solution on ne trouve que des </a:t>
            </a:r>
            <a:r>
              <a:rPr lang="fr-FR" sz="3600" b="1">
                <a:solidFill>
                  <a:srgbClr val="FFFF00"/>
                </a:solidFill>
                <a:latin typeface="Comic Sans MS" pitchFamily="66" charset="0"/>
              </a:rPr>
              <a:t>ions majoritaires</a:t>
            </a:r>
            <a:r>
              <a:rPr lang="fr-FR" sz="3600">
                <a:latin typeface="Comic Sans MS" pitchFamily="66" charset="0"/>
              </a:rPr>
              <a:t> ( dissociation du cristal ou de la molécule) et les </a:t>
            </a:r>
            <a:r>
              <a:rPr lang="fr-FR" sz="3600" b="1">
                <a:solidFill>
                  <a:srgbClr val="FFFF00"/>
                </a:solidFill>
                <a:latin typeface="Comic Sans MS" pitchFamily="66" charset="0"/>
              </a:rPr>
              <a:t>molécules du solvant</a:t>
            </a:r>
            <a:r>
              <a:rPr lang="fr-FR" sz="3600">
                <a:latin typeface="Comic Sans MS" pitchFamily="66" charset="0"/>
              </a:rPr>
              <a:t>.</a:t>
            </a:r>
          </a:p>
          <a:p>
            <a:pPr marL="92075" indent="-92075" algn="justLow">
              <a:buFont typeface="Wingdings" pitchFamily="2" charset="2"/>
              <a:buNone/>
            </a:pPr>
            <a:endParaRPr lang="fr-FR" sz="360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9275"/>
            <a:ext cx="8153400" cy="708025"/>
          </a:xfrm>
        </p:spPr>
        <p:txBody>
          <a:bodyPr/>
          <a:lstStyle/>
          <a:p>
            <a:pPr algn="ctr"/>
            <a:r>
              <a:rPr lang="fr-FR" sz="480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Electrolytes faibles 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84313"/>
            <a:ext cx="8153400" cy="4383087"/>
          </a:xfrm>
        </p:spPr>
        <p:txBody>
          <a:bodyPr/>
          <a:lstStyle/>
          <a:p>
            <a:pPr marL="92075" indent="-92075" algn="justLow">
              <a:buFont typeface="Wingdings" pitchFamily="2" charset="2"/>
              <a:buNone/>
            </a:pPr>
            <a:r>
              <a:rPr lang="fr-FR" sz="4800">
                <a:latin typeface="Comic Sans MS" pitchFamily="66" charset="0"/>
              </a:rPr>
              <a:t>L’ionisation du soluté est </a:t>
            </a:r>
            <a:r>
              <a:rPr lang="fr-FR" sz="4800" b="1">
                <a:solidFill>
                  <a:srgbClr val="FFFF00"/>
                </a:solidFill>
                <a:latin typeface="Comic Sans MS" pitchFamily="66" charset="0"/>
              </a:rPr>
              <a:t>partielle</a:t>
            </a:r>
            <a:r>
              <a:rPr lang="fr-FR" sz="4800">
                <a:latin typeface="Comic Sans MS" pitchFamily="66" charset="0"/>
              </a:rPr>
              <a:t>.</a:t>
            </a:r>
          </a:p>
          <a:p>
            <a:pPr marL="92075" indent="-92075" algn="justLow">
              <a:buFont typeface="Wingdings" pitchFamily="2" charset="2"/>
              <a:buNone/>
            </a:pPr>
            <a:r>
              <a:rPr lang="fr-FR" sz="4800">
                <a:latin typeface="Comic Sans MS" pitchFamily="66" charset="0"/>
              </a:rPr>
              <a:t>La solution contient donc les </a:t>
            </a:r>
            <a:r>
              <a:rPr lang="fr-FR" sz="4800">
                <a:solidFill>
                  <a:srgbClr val="FFFF00"/>
                </a:solidFill>
                <a:latin typeface="Comic Sans MS" pitchFamily="66" charset="0"/>
              </a:rPr>
              <a:t>ions</a:t>
            </a:r>
            <a:r>
              <a:rPr lang="fr-FR" sz="4800">
                <a:latin typeface="Comic Sans MS" pitchFamily="66" charset="0"/>
              </a:rPr>
              <a:t> du soluté, des </a:t>
            </a:r>
            <a:r>
              <a:rPr lang="fr-FR" sz="4800">
                <a:solidFill>
                  <a:srgbClr val="FFFF00"/>
                </a:solidFill>
                <a:latin typeface="Comic Sans MS" pitchFamily="66" charset="0"/>
              </a:rPr>
              <a:t>molécules</a:t>
            </a:r>
            <a:r>
              <a:rPr lang="fr-FR" sz="4800">
                <a:latin typeface="Comic Sans MS" pitchFamily="66" charset="0"/>
              </a:rPr>
              <a:t> du soluté et celles du solvant.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76250"/>
            <a:ext cx="8496300" cy="1143000"/>
          </a:xfrm>
        </p:spPr>
        <p:txBody>
          <a:bodyPr/>
          <a:lstStyle/>
          <a:p>
            <a:pPr algn="ctr"/>
            <a:r>
              <a:rPr lang="fr-FR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TAUX DE DISSOCIATION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82613" y="1878013"/>
            <a:ext cx="8058150" cy="3986212"/>
          </a:xfrm>
        </p:spPr>
        <p:txBody>
          <a:bodyPr/>
          <a:lstStyle/>
          <a:p>
            <a:pPr algn="ctr"/>
            <a:endParaRPr lang="fr-FR" sz="3600"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fr-FR" sz="3600"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fr-FR" sz="3600">
              <a:solidFill>
                <a:srgbClr val="FF3300"/>
              </a:solidFill>
              <a:sym typeface="Symbol" pitchFamily="18" charset="2"/>
            </a:endParaRPr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323850" y="3008313"/>
          <a:ext cx="8640763" cy="1844675"/>
        </p:xfrm>
        <a:graphic>
          <a:graphicData uri="http://schemas.openxmlformats.org/presentationml/2006/ole">
            <p:oleObj spid="_x0000_s38916" name="Equation" r:id="rId3" imgW="3390840" imgH="72360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97862" cy="855663"/>
          </a:xfrm>
        </p:spPr>
        <p:txBody>
          <a:bodyPr/>
          <a:lstStyle/>
          <a:p>
            <a:pPr algn="ctr"/>
            <a:r>
              <a:rPr lang="fr-FR" sz="40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LOI de DILUTION D’OSTWALD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153400" cy="4608512"/>
          </a:xfrm>
        </p:spPr>
        <p:txBody>
          <a:bodyPr/>
          <a:lstStyle/>
          <a:p>
            <a:pPr algn="justLow">
              <a:lnSpc>
                <a:spcPct val="90000"/>
              </a:lnSpc>
              <a:buClr>
                <a:srgbClr val="FF3300"/>
              </a:buClr>
              <a:buSzTx/>
              <a:buFont typeface="Wingdings" pitchFamily="2" charset="2"/>
              <a:buChar char="Ø"/>
            </a:pPr>
            <a:r>
              <a:rPr lang="fr-FR" sz="3600" b="1">
                <a:latin typeface="Comic Sans MS" pitchFamily="66" charset="0"/>
              </a:rPr>
              <a:t>m</a:t>
            </a:r>
            <a:r>
              <a:rPr lang="fr-FR" sz="3600" b="1">
                <a:latin typeface="Comic Sans MS" pitchFamily="66" charset="0"/>
                <a:sym typeface="Wingdings" pitchFamily="2" charset="2"/>
              </a:rPr>
              <a:t>0 (Solution infiniment diluée), </a:t>
            </a:r>
            <a:r>
              <a:rPr lang="fr-FR" sz="3600" b="1">
                <a:latin typeface="Comic Sans MS" pitchFamily="66" charset="0"/>
                <a:sym typeface="Symbol" pitchFamily="18" charset="2"/>
              </a:rPr>
              <a:t></a:t>
            </a:r>
            <a:r>
              <a:rPr lang="fr-FR" sz="3600" b="1">
                <a:latin typeface="Comic Sans MS" pitchFamily="66" charset="0"/>
                <a:sym typeface="Wingdings" pitchFamily="2" charset="2"/>
              </a:rPr>
              <a:t>1: A dilution</a:t>
            </a:r>
            <a:r>
              <a:rPr lang="fr-FR" sz="3600" b="1">
                <a:solidFill>
                  <a:srgbClr val="00FF00"/>
                </a:solidFill>
                <a:latin typeface="Comic Sans MS" pitchFamily="66" charset="0"/>
                <a:sym typeface="Wingdings" pitchFamily="2" charset="2"/>
              </a:rPr>
              <a:t> infinie un </a:t>
            </a:r>
            <a:r>
              <a:rPr lang="fr-FR" sz="3600" b="1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électrolyte faible</a:t>
            </a:r>
            <a:r>
              <a:rPr lang="fr-FR" sz="3600" b="1">
                <a:solidFill>
                  <a:srgbClr val="00FF00"/>
                </a:solidFill>
                <a:latin typeface="Comic Sans MS" pitchFamily="66" charset="0"/>
                <a:sym typeface="Wingdings" pitchFamily="2" charset="2"/>
              </a:rPr>
              <a:t> est </a:t>
            </a:r>
            <a:r>
              <a:rPr lang="fr-FR" sz="3600" b="1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totalement</a:t>
            </a:r>
            <a:r>
              <a:rPr lang="fr-FR" sz="3600" b="1">
                <a:solidFill>
                  <a:srgbClr val="00FF00"/>
                </a:solidFill>
                <a:latin typeface="Comic Sans MS" pitchFamily="66" charset="0"/>
                <a:sym typeface="Wingdings" pitchFamily="2" charset="2"/>
              </a:rPr>
              <a:t> </a:t>
            </a:r>
            <a:r>
              <a:rPr lang="fr-FR" sz="3600" b="1">
                <a:latin typeface="Comic Sans MS" pitchFamily="66" charset="0"/>
                <a:sym typeface="Wingdings" pitchFamily="2" charset="2"/>
              </a:rPr>
              <a:t>dissocié</a:t>
            </a:r>
            <a:r>
              <a:rPr lang="fr-FR" sz="3600" b="1">
                <a:solidFill>
                  <a:srgbClr val="00FF00"/>
                </a:solidFill>
                <a:latin typeface="Comic Sans MS" pitchFamily="66" charset="0"/>
                <a:sym typeface="Wingdings" pitchFamily="2" charset="2"/>
              </a:rPr>
              <a:t> (</a:t>
            </a:r>
            <a:r>
              <a:rPr lang="fr-FR" sz="3600" b="1">
                <a:solidFill>
                  <a:srgbClr val="FF3300"/>
                </a:solidFill>
                <a:latin typeface="Comic Sans MS" pitchFamily="66" charset="0"/>
                <a:sym typeface="Wingdings" pitchFamily="2" charset="2"/>
              </a:rPr>
              <a:t></a:t>
            </a:r>
            <a:r>
              <a:rPr lang="fr-FR" sz="3600" b="1">
                <a:solidFill>
                  <a:srgbClr val="00FF00"/>
                </a:solidFill>
                <a:latin typeface="Comic Sans MS" pitchFamily="66" charset="0"/>
                <a:sym typeface="Wingdings" pitchFamily="2" charset="2"/>
              </a:rPr>
              <a:t> </a:t>
            </a:r>
            <a:r>
              <a:rPr lang="fr-FR" sz="3600" b="1">
                <a:solidFill>
                  <a:srgbClr val="FF3300"/>
                </a:solidFill>
                <a:latin typeface="Comic Sans MS" pitchFamily="66" charset="0"/>
                <a:sym typeface="Wingdings" pitchFamily="2" charset="2"/>
              </a:rPr>
              <a:t>Electrolyte fort</a:t>
            </a:r>
            <a:r>
              <a:rPr lang="fr-FR" sz="3600" b="1">
                <a:solidFill>
                  <a:srgbClr val="00FF00"/>
                </a:solidFill>
                <a:latin typeface="Comic Sans MS" pitchFamily="66" charset="0"/>
                <a:sym typeface="Wingdings" pitchFamily="2" charset="2"/>
              </a:rPr>
              <a:t>)</a:t>
            </a:r>
          </a:p>
          <a:p>
            <a:pPr algn="justLow">
              <a:lnSpc>
                <a:spcPct val="90000"/>
              </a:lnSpc>
              <a:buClr>
                <a:srgbClr val="FF3300"/>
              </a:buClr>
              <a:buSzTx/>
              <a:buFont typeface="Wingdings" pitchFamily="2" charset="2"/>
              <a:buNone/>
            </a:pPr>
            <a:endParaRPr lang="fr-FR" sz="3600" b="1">
              <a:solidFill>
                <a:srgbClr val="00FF00"/>
              </a:solidFill>
              <a:latin typeface="Comic Sans MS" pitchFamily="66" charset="0"/>
              <a:sym typeface="Wingdings" pitchFamily="2" charset="2"/>
            </a:endParaRPr>
          </a:p>
          <a:p>
            <a:pPr algn="justLow">
              <a:lnSpc>
                <a:spcPct val="90000"/>
              </a:lnSpc>
              <a:buClr>
                <a:srgbClr val="FF3300"/>
              </a:buClr>
              <a:buSzTx/>
              <a:buFont typeface="Wingdings" pitchFamily="2" charset="2"/>
              <a:buChar char="Ø"/>
            </a:pPr>
            <a:r>
              <a:rPr lang="fr-FR" sz="3600" b="1">
                <a:latin typeface="Comic Sans MS" pitchFamily="66" charset="0"/>
              </a:rPr>
              <a:t>m</a:t>
            </a:r>
            <a:r>
              <a:rPr lang="fr-FR" sz="3600" b="1">
                <a:latin typeface="Comic Sans MS" pitchFamily="66" charset="0"/>
                <a:sym typeface="Wingdings" pitchFamily="2" charset="2"/>
              </a:rPr>
              <a:t></a:t>
            </a:r>
            <a:r>
              <a:rPr lang="fr-FR" sz="3600" b="1">
                <a:latin typeface="Comic Sans MS" pitchFamily="66" charset="0"/>
                <a:sym typeface="Symbol" pitchFamily="18" charset="2"/>
              </a:rPr>
              <a:t>, </a:t>
            </a:r>
            <a:r>
              <a:rPr lang="fr-FR" sz="3600" b="1">
                <a:latin typeface="Comic Sans MS" pitchFamily="66" charset="0"/>
                <a:sym typeface="Wingdings" pitchFamily="2" charset="2"/>
              </a:rPr>
              <a:t>0</a:t>
            </a:r>
            <a:r>
              <a:rPr lang="fr-FR" sz="3600">
                <a:latin typeface="Comic Sans MS" pitchFamily="66" charset="0"/>
                <a:sym typeface="Wingdings" pitchFamily="2" charset="2"/>
              </a:rPr>
              <a:t> : </a:t>
            </a:r>
            <a:r>
              <a:rPr lang="fr-FR" sz="3600" b="1">
                <a:latin typeface="Comic Sans MS" pitchFamily="66" charset="0"/>
                <a:sym typeface="Wingdings" pitchFamily="2" charset="2"/>
              </a:rPr>
              <a:t>A l’état</a:t>
            </a:r>
            <a:r>
              <a:rPr lang="fr-FR" sz="3600" b="1">
                <a:solidFill>
                  <a:srgbClr val="00FF00"/>
                </a:solidFill>
                <a:latin typeface="Comic Sans MS" pitchFamily="66" charset="0"/>
                <a:sym typeface="Wingdings" pitchFamily="2" charset="2"/>
              </a:rPr>
              <a:t> pur un électrolyte faible ne se </a:t>
            </a:r>
            <a:r>
              <a:rPr lang="fr-FR" sz="3600" b="1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dissocie pas</a:t>
            </a:r>
            <a:r>
              <a:rPr lang="fr-FR" sz="3600" b="1">
                <a:solidFill>
                  <a:srgbClr val="00FF00"/>
                </a:solidFill>
                <a:latin typeface="Comic Sans MS" pitchFamily="66" charset="0"/>
                <a:sym typeface="Wingdings" pitchFamily="2" charset="2"/>
              </a:rPr>
              <a:t>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153400" cy="1143000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latin typeface="Comic Sans MS" pitchFamily="66" charset="0"/>
              </a:rPr>
              <a:t>QCM3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12875"/>
            <a:ext cx="8153400" cy="4752975"/>
          </a:xfrm>
        </p:spPr>
        <p:txBody>
          <a:bodyPr/>
          <a:lstStyle/>
          <a:p>
            <a:pPr marL="0" indent="0" algn="justLow">
              <a:lnSpc>
                <a:spcPct val="90000"/>
              </a:lnSpc>
              <a:buFont typeface="Wingdings" pitchFamily="2" charset="2"/>
              <a:buNone/>
            </a:pPr>
            <a:r>
              <a:rPr lang="fr-FR" sz="4000">
                <a:latin typeface="Comic Sans MS" pitchFamily="66" charset="0"/>
              </a:rPr>
              <a:t>Une solution de NaCl isotonique au plasma a une osmolarité de :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4000">
                <a:latin typeface="Comic Sans MS" pitchFamily="66" charset="0"/>
              </a:rPr>
              <a:t> O,3 mosmol.l</a:t>
            </a:r>
            <a:r>
              <a:rPr lang="fr-FR" sz="4000" baseline="30000">
                <a:latin typeface="Comic Sans MS" pitchFamily="66" charset="0"/>
              </a:rPr>
              <a:t>-1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4000">
                <a:latin typeface="Comic Sans MS" pitchFamily="66" charset="0"/>
              </a:rPr>
              <a:t> 300 mosmol.l</a:t>
            </a:r>
            <a:r>
              <a:rPr lang="fr-FR" sz="4000" baseline="30000">
                <a:latin typeface="Comic Sans MS" pitchFamily="66" charset="0"/>
              </a:rPr>
              <a:t>-1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4000">
                <a:latin typeface="Comic Sans MS" pitchFamily="66" charset="0"/>
              </a:rPr>
              <a:t> 300 osmol.m</a:t>
            </a:r>
            <a:r>
              <a:rPr lang="fr-FR" sz="4000" baseline="30000">
                <a:latin typeface="Comic Sans MS" pitchFamily="66" charset="0"/>
              </a:rPr>
              <a:t>-3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4000">
                <a:latin typeface="Comic Sans MS" pitchFamily="66" charset="0"/>
              </a:rPr>
              <a:t> 3 mosmol.l</a:t>
            </a:r>
            <a:r>
              <a:rPr lang="fr-FR" sz="4000" baseline="30000">
                <a:latin typeface="Comic Sans MS" pitchFamily="66" charset="0"/>
              </a:rPr>
              <a:t>-1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4000">
                <a:latin typeface="Comic Sans MS" pitchFamily="66" charset="0"/>
              </a:rPr>
              <a:t> 3 osmol.m</a:t>
            </a:r>
            <a:r>
              <a:rPr lang="fr-FR" sz="4000" baseline="30000">
                <a:latin typeface="Comic Sans MS" pitchFamily="66" charset="0"/>
              </a:rPr>
              <a:t>-3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fr-FR">
              <a:latin typeface="Comic Sans MS" pitchFamily="66" charset="0"/>
            </a:endParaRP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endParaRPr lang="fr-FR" baseline="30000">
              <a:latin typeface="Comic Sans MS" pitchFamily="66" charset="0"/>
            </a:endParaRP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endParaRPr lang="fr-FR">
              <a:latin typeface="Comic Sans MS" pitchFamily="66" charset="0"/>
            </a:endParaRP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endParaRPr lang="fr-FR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153400" cy="1143000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latin typeface="Comic Sans MS" pitchFamily="66" charset="0"/>
              </a:rPr>
              <a:t>Réponses QCM3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84313"/>
            <a:ext cx="8153400" cy="4383087"/>
          </a:xfrm>
        </p:spPr>
        <p:txBody>
          <a:bodyPr/>
          <a:lstStyle/>
          <a:p>
            <a:pPr marL="0" indent="0" algn="justLow">
              <a:lnSpc>
                <a:spcPct val="90000"/>
              </a:lnSpc>
              <a:buFont typeface="Wingdings" pitchFamily="2" charset="2"/>
              <a:buNone/>
            </a:pPr>
            <a:r>
              <a:rPr lang="fr-FR" sz="3600">
                <a:latin typeface="Comic Sans MS" pitchFamily="66" charset="0"/>
              </a:rPr>
              <a:t>Une solution de NaCl isotonique au plasma a une osmolarité de :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</a:t>
            </a:r>
            <a:endParaRPr lang="fr-FR" sz="3600" baseline="30000">
              <a:latin typeface="Comic Sans MS" pitchFamily="66" charset="0"/>
            </a:endParaRP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</a:t>
            </a:r>
            <a:r>
              <a:rPr lang="fr-FR" sz="3600">
                <a:solidFill>
                  <a:srgbClr val="66FF33"/>
                </a:solidFill>
                <a:latin typeface="Comic Sans MS" pitchFamily="66" charset="0"/>
              </a:rPr>
              <a:t>300 mosmol.l</a:t>
            </a:r>
            <a:r>
              <a:rPr lang="fr-FR" sz="3600" baseline="30000">
                <a:solidFill>
                  <a:srgbClr val="66FF33"/>
                </a:solidFill>
                <a:latin typeface="Comic Sans MS" pitchFamily="66" charset="0"/>
              </a:rPr>
              <a:t>-1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</a:t>
            </a:r>
            <a:r>
              <a:rPr lang="fr-FR" sz="3600">
                <a:solidFill>
                  <a:srgbClr val="66FF33"/>
                </a:solidFill>
                <a:latin typeface="Comic Sans MS" pitchFamily="66" charset="0"/>
              </a:rPr>
              <a:t>300 osmol.m</a:t>
            </a:r>
            <a:r>
              <a:rPr lang="fr-FR" sz="3600" baseline="30000">
                <a:solidFill>
                  <a:srgbClr val="66FF33"/>
                </a:solidFill>
                <a:latin typeface="Comic Sans MS" pitchFamily="66" charset="0"/>
              </a:rPr>
              <a:t>-3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</a:t>
            </a:r>
            <a:endParaRPr lang="fr-FR" sz="3600" baseline="30000">
              <a:latin typeface="Comic Sans MS" pitchFamily="66" charset="0"/>
            </a:endParaRP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</a:t>
            </a:r>
            <a:endParaRPr lang="fr-FR" sz="3600" baseline="30000">
              <a:latin typeface="Comic Sans MS" pitchFamily="66" charset="0"/>
            </a:endParaRP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fr-FR">
              <a:latin typeface="Comic Sans MS" pitchFamily="66" charset="0"/>
            </a:endParaRP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endParaRPr lang="fr-FR" baseline="30000">
              <a:latin typeface="Comic Sans MS" pitchFamily="66" charset="0"/>
            </a:endParaRP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endParaRPr lang="fr-FR">
              <a:latin typeface="Comic Sans MS" pitchFamily="66" charset="0"/>
            </a:endParaRP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endParaRPr lang="fr-FR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153400" cy="1143000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latin typeface="Comic Sans MS" pitchFamily="66" charset="0"/>
              </a:rPr>
              <a:t>EXEMPLE 1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153400" cy="4321175"/>
          </a:xfrm>
        </p:spPr>
        <p:txBody>
          <a:bodyPr/>
          <a:lstStyle/>
          <a:p>
            <a:pPr algn="justLow">
              <a:buFont typeface="Wingdings" pitchFamily="2" charset="2"/>
              <a:buNone/>
            </a:pPr>
            <a:r>
              <a:rPr lang="fr-FR" sz="3500" dirty="0">
                <a:latin typeface="Comic Sans MS" pitchFamily="66" charset="0"/>
              </a:rPr>
              <a:t>Solution de glucose (M = 180 g) à 18 g/l</a:t>
            </a:r>
          </a:p>
          <a:p>
            <a:pPr algn="justLow">
              <a:buFont typeface="Wingdings" pitchFamily="2" charset="2"/>
              <a:buNone/>
            </a:pPr>
            <a:r>
              <a:rPr lang="fr-FR" sz="3500" dirty="0">
                <a:latin typeface="Comic Sans MS" pitchFamily="66" charset="0"/>
              </a:rPr>
              <a:t>Molarité ?</a:t>
            </a:r>
          </a:p>
          <a:p>
            <a:pPr algn="justLow">
              <a:buFont typeface="Wingdings" pitchFamily="2" charset="2"/>
              <a:buNone/>
            </a:pPr>
            <a:r>
              <a:rPr lang="fr-FR" sz="3500" dirty="0">
                <a:latin typeface="Comic Sans MS" pitchFamily="66" charset="0"/>
              </a:rPr>
              <a:t>m = 18 / 180 = 0.1 : Solution </a:t>
            </a:r>
            <a:r>
              <a:rPr lang="fr-FR" sz="4000" b="1" dirty="0">
                <a:solidFill>
                  <a:srgbClr val="FF33CC"/>
                </a:solidFill>
                <a:latin typeface="Comic Sans MS" pitchFamily="66" charset="0"/>
              </a:rPr>
              <a:t>DECIMOLAIRE</a:t>
            </a:r>
          </a:p>
          <a:p>
            <a:pPr algn="justLow">
              <a:buFont typeface="Wingdings" pitchFamily="2" charset="2"/>
              <a:buNone/>
            </a:pPr>
            <a:r>
              <a:rPr lang="fr-FR" sz="3500" dirty="0">
                <a:latin typeface="Comic Sans MS" pitchFamily="66" charset="0"/>
              </a:rPr>
              <a:t>Solution </a:t>
            </a:r>
            <a:r>
              <a:rPr lang="fr-FR" sz="4000" b="1" dirty="0">
                <a:solidFill>
                  <a:srgbClr val="FF33CC"/>
                </a:solidFill>
                <a:latin typeface="Comic Sans MS" pitchFamily="66" charset="0"/>
              </a:rPr>
              <a:t>MOLAIRE</a:t>
            </a:r>
            <a:r>
              <a:rPr lang="fr-FR" sz="3500" dirty="0">
                <a:latin typeface="Comic Sans MS" pitchFamily="66" charset="0"/>
              </a:rPr>
              <a:t> = M =1 mole / l = N molécules/l</a:t>
            </a:r>
          </a:p>
          <a:p>
            <a:pPr algn="justLow">
              <a:buFont typeface="Wingdings" pitchFamily="2" charset="2"/>
              <a:buNone/>
            </a:pPr>
            <a:endParaRPr lang="fr-FR" sz="3500" b="1" dirty="0">
              <a:latin typeface="Comic Sans MS" pitchFamily="66" charset="0"/>
            </a:endParaRPr>
          </a:p>
          <a:p>
            <a:pPr algn="justLow">
              <a:buFont typeface="Wingdings" pitchFamily="2" charset="2"/>
              <a:buNone/>
            </a:pPr>
            <a:endParaRPr lang="fr-FR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uiExpand="1" build="p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153400" cy="1143000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latin typeface="Comic Sans MS" pitchFamily="66" charset="0"/>
              </a:rPr>
              <a:t>QCM4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12875"/>
            <a:ext cx="8153400" cy="4454525"/>
          </a:xfrm>
        </p:spPr>
        <p:txBody>
          <a:bodyPr/>
          <a:lstStyle/>
          <a:p>
            <a:pPr marL="0" indent="0" algn="justLow">
              <a:lnSpc>
                <a:spcPct val="90000"/>
              </a:lnSpc>
              <a:buFont typeface="Wingdings" pitchFamily="2" charset="2"/>
              <a:buNone/>
            </a:pPr>
            <a:r>
              <a:rPr lang="fr-FR" sz="3600">
                <a:latin typeface="Comic Sans MS" pitchFamily="66" charset="0"/>
              </a:rPr>
              <a:t>Cette solution correspond à une molarité de NaCl de :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600 mol.m</a:t>
            </a:r>
            <a:r>
              <a:rPr lang="fr-FR" sz="3600" baseline="30000">
                <a:latin typeface="Comic Sans MS" pitchFamily="66" charset="0"/>
              </a:rPr>
              <a:t>-3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0,6 mol.l</a:t>
            </a:r>
            <a:r>
              <a:rPr lang="fr-FR" sz="3600" baseline="30000">
                <a:latin typeface="Comic Sans MS" pitchFamily="66" charset="0"/>
              </a:rPr>
              <a:t>-1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0,15 mol.l</a:t>
            </a:r>
            <a:r>
              <a:rPr lang="fr-FR" sz="3600" baseline="30000">
                <a:latin typeface="Comic Sans MS" pitchFamily="66" charset="0"/>
              </a:rPr>
              <a:t>-1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150 mmol.l</a:t>
            </a:r>
            <a:r>
              <a:rPr lang="fr-FR" sz="3600" baseline="30000">
                <a:latin typeface="Comic Sans MS" pitchFamily="66" charset="0"/>
              </a:rPr>
              <a:t>-1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6 mol.l</a:t>
            </a:r>
            <a:r>
              <a:rPr lang="fr-FR" sz="3600" baseline="30000">
                <a:latin typeface="Comic Sans MS" pitchFamily="66" charset="0"/>
              </a:rPr>
              <a:t>-1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fr-FR" sz="360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153400" cy="1143000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latin typeface="Comic Sans MS" pitchFamily="66" charset="0"/>
              </a:rPr>
              <a:t>Réponses QCM4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12875"/>
            <a:ext cx="8153400" cy="4454525"/>
          </a:xfrm>
        </p:spPr>
        <p:txBody>
          <a:bodyPr/>
          <a:lstStyle/>
          <a:p>
            <a:pPr marL="0" indent="0" algn="justLow">
              <a:lnSpc>
                <a:spcPct val="90000"/>
              </a:lnSpc>
              <a:buFont typeface="Wingdings" pitchFamily="2" charset="2"/>
              <a:buNone/>
            </a:pPr>
            <a:r>
              <a:rPr lang="fr-FR" sz="3600">
                <a:latin typeface="Comic Sans MS" pitchFamily="66" charset="0"/>
              </a:rPr>
              <a:t>Cette solution correspond à une molarité de NaCl de :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</a:t>
            </a:r>
            <a:endParaRPr lang="fr-FR" sz="3600" baseline="30000">
              <a:latin typeface="Comic Sans MS" pitchFamily="66" charset="0"/>
            </a:endParaRP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</a:t>
            </a:r>
            <a:endParaRPr lang="fr-FR" sz="3600" baseline="30000">
              <a:latin typeface="Comic Sans MS" pitchFamily="66" charset="0"/>
            </a:endParaRP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</a:t>
            </a:r>
            <a:endParaRPr lang="fr-FR" sz="3600" baseline="30000">
              <a:latin typeface="Comic Sans MS" pitchFamily="66" charset="0"/>
            </a:endParaRP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</a:t>
            </a:r>
            <a:r>
              <a:rPr lang="fr-FR" sz="3600">
                <a:solidFill>
                  <a:srgbClr val="66FF33"/>
                </a:solidFill>
                <a:latin typeface="Comic Sans MS" pitchFamily="66" charset="0"/>
              </a:rPr>
              <a:t>150 mmol.l</a:t>
            </a:r>
            <a:r>
              <a:rPr lang="fr-FR" sz="3600" baseline="30000">
                <a:solidFill>
                  <a:srgbClr val="66FF33"/>
                </a:solidFill>
                <a:latin typeface="Comic Sans MS" pitchFamily="66" charset="0"/>
              </a:rPr>
              <a:t>-1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</a:t>
            </a:r>
            <a:endParaRPr lang="fr-FR" sz="3600" baseline="30000">
              <a:latin typeface="Comic Sans MS" pitchFamily="66" charset="0"/>
            </a:endParaRP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fr-FR" sz="360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153400" cy="1143000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latin typeface="Comic Sans MS" pitchFamily="66" charset="0"/>
              </a:rPr>
              <a:t>QCM5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12875"/>
            <a:ext cx="8153400" cy="4454525"/>
          </a:xfrm>
        </p:spPr>
        <p:txBody>
          <a:bodyPr/>
          <a:lstStyle/>
          <a:p>
            <a:pPr marL="0" indent="0" algn="justLow">
              <a:lnSpc>
                <a:spcPct val="90000"/>
              </a:lnSpc>
              <a:buFont typeface="Wingdings" pitchFamily="2" charset="2"/>
              <a:buNone/>
            </a:pPr>
            <a:r>
              <a:rPr lang="fr-FR" sz="3600">
                <a:latin typeface="Comic Sans MS" pitchFamily="66" charset="0"/>
              </a:rPr>
              <a:t>La sensation de soif provient d’une hyperosmolarité plasmatique et se traduit pour les cellules par: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une hyperhydratation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une augmentation de volume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une déshydratation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une lyse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une diminution de volume</a:t>
            </a:r>
          </a:p>
          <a:p>
            <a:pPr marL="0" indent="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endParaRPr lang="fr-FR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153400" cy="825523"/>
          </a:xfrm>
          <a:solidFill>
            <a:srgbClr val="66FF33"/>
          </a:solidFill>
        </p:spPr>
        <p:txBody>
          <a:bodyPr/>
          <a:lstStyle/>
          <a:p>
            <a:pPr algn="ctr"/>
            <a:r>
              <a:rPr lang="fr-FR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QCM3</a:t>
            </a:r>
            <a:endParaRPr lang="fr-FR" sz="54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496300" cy="5256212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fr-FR" sz="2800" dirty="0">
                <a:latin typeface="Comic Sans MS" pitchFamily="66" charset="0"/>
              </a:rPr>
              <a:t>On considère une solution contenant des ions à la concentration : </a:t>
            </a:r>
            <a:r>
              <a:rPr lang="fr-FR" sz="2800" dirty="0">
                <a:solidFill>
                  <a:srgbClr val="00FFFF"/>
                </a:solidFill>
                <a:latin typeface="Comic Sans MS" pitchFamily="66" charset="0"/>
              </a:rPr>
              <a:t>[Na</a:t>
            </a:r>
            <a:r>
              <a:rPr lang="fr-FR" sz="2800" baseline="30000" dirty="0">
                <a:solidFill>
                  <a:srgbClr val="00FFFF"/>
                </a:solidFill>
                <a:latin typeface="Comic Sans MS" pitchFamily="66" charset="0"/>
              </a:rPr>
              <a:t>+</a:t>
            </a:r>
            <a:r>
              <a:rPr lang="fr-FR" sz="2800" dirty="0">
                <a:solidFill>
                  <a:srgbClr val="00FFFF"/>
                </a:solidFill>
                <a:latin typeface="Comic Sans MS" pitchFamily="66" charset="0"/>
              </a:rPr>
              <a:t>] = 150 </a:t>
            </a:r>
            <a:r>
              <a:rPr lang="fr-FR" sz="2800" dirty="0" err="1">
                <a:solidFill>
                  <a:srgbClr val="00FFFF"/>
                </a:solidFill>
                <a:latin typeface="Comic Sans MS" pitchFamily="66" charset="0"/>
              </a:rPr>
              <a:t>mmol.L</a:t>
            </a:r>
            <a:r>
              <a:rPr lang="fr-FR" sz="2800" baseline="30000" dirty="0">
                <a:solidFill>
                  <a:srgbClr val="00FFFF"/>
                </a:solidFill>
                <a:latin typeface="Comic Sans MS" pitchFamily="66" charset="0"/>
              </a:rPr>
              <a:t>-1</a:t>
            </a:r>
            <a:r>
              <a:rPr lang="fr-FR" sz="2800" dirty="0">
                <a:latin typeface="Comic Sans MS" pitchFamily="66" charset="0"/>
              </a:rPr>
              <a:t>, </a:t>
            </a:r>
            <a:r>
              <a:rPr lang="fr-FR" sz="2800" dirty="0">
                <a:solidFill>
                  <a:srgbClr val="FFFF00"/>
                </a:solidFill>
                <a:latin typeface="Comic Sans MS" pitchFamily="66" charset="0"/>
              </a:rPr>
              <a:t>[K</a:t>
            </a:r>
            <a:r>
              <a:rPr lang="fr-FR" sz="2800" baseline="30000" dirty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fr-FR" sz="2800" dirty="0">
                <a:solidFill>
                  <a:srgbClr val="FFFF00"/>
                </a:solidFill>
                <a:latin typeface="Comic Sans MS" pitchFamily="66" charset="0"/>
              </a:rPr>
              <a:t>] = 5 </a:t>
            </a:r>
            <a:r>
              <a:rPr lang="fr-FR" sz="2800" dirty="0" err="1">
                <a:solidFill>
                  <a:srgbClr val="FFFF00"/>
                </a:solidFill>
                <a:latin typeface="Comic Sans MS" pitchFamily="66" charset="0"/>
              </a:rPr>
              <a:t>mmol.L</a:t>
            </a:r>
            <a:r>
              <a:rPr lang="fr-FR" sz="2800" baseline="30000" dirty="0">
                <a:solidFill>
                  <a:srgbClr val="FFFF00"/>
                </a:solidFill>
                <a:latin typeface="Comic Sans MS" pitchFamily="66" charset="0"/>
              </a:rPr>
              <a:t>-1</a:t>
            </a:r>
            <a:r>
              <a:rPr lang="fr-FR" sz="2800" dirty="0">
                <a:latin typeface="Comic Sans MS" pitchFamily="66" charset="0"/>
              </a:rPr>
              <a:t>,</a:t>
            </a:r>
            <a:r>
              <a:rPr lang="fr-FR" sz="2800" baseline="30000" dirty="0">
                <a:latin typeface="Comic Sans MS" pitchFamily="66" charset="0"/>
              </a:rPr>
              <a:t> </a:t>
            </a:r>
            <a:r>
              <a:rPr lang="fr-FR" sz="2800" dirty="0">
                <a:solidFill>
                  <a:srgbClr val="FF3399"/>
                </a:solidFill>
                <a:latin typeface="Comic Sans MS" pitchFamily="66" charset="0"/>
              </a:rPr>
              <a:t>[Ca</a:t>
            </a:r>
            <a:r>
              <a:rPr lang="fr-FR" sz="2800" baseline="30000" dirty="0">
                <a:solidFill>
                  <a:srgbClr val="FF3399"/>
                </a:solidFill>
                <a:latin typeface="Comic Sans MS" pitchFamily="66" charset="0"/>
              </a:rPr>
              <a:t>2+</a:t>
            </a:r>
            <a:r>
              <a:rPr lang="fr-FR" sz="2800" dirty="0">
                <a:solidFill>
                  <a:srgbClr val="FF3399"/>
                </a:solidFill>
                <a:latin typeface="Comic Sans MS" pitchFamily="66" charset="0"/>
              </a:rPr>
              <a:t>] = 2,5 </a:t>
            </a:r>
            <a:r>
              <a:rPr lang="fr-FR" sz="2800" dirty="0" err="1">
                <a:solidFill>
                  <a:srgbClr val="FF3399"/>
                </a:solidFill>
                <a:latin typeface="Comic Sans MS" pitchFamily="66" charset="0"/>
              </a:rPr>
              <a:t>mmol.L</a:t>
            </a:r>
            <a:r>
              <a:rPr lang="fr-FR" sz="2800" baseline="30000" dirty="0">
                <a:solidFill>
                  <a:srgbClr val="FF3399"/>
                </a:solidFill>
                <a:latin typeface="Comic Sans MS" pitchFamily="66" charset="0"/>
              </a:rPr>
              <a:t>-1</a:t>
            </a:r>
            <a:r>
              <a:rPr lang="fr-FR" sz="2800" dirty="0">
                <a:latin typeface="Comic Sans MS" pitchFamily="66" charset="0"/>
              </a:rPr>
              <a:t>,</a:t>
            </a:r>
            <a:r>
              <a:rPr lang="fr-FR" sz="2800" baseline="30000" dirty="0">
                <a:latin typeface="Comic Sans MS" pitchFamily="66" charset="0"/>
              </a:rPr>
              <a:t> </a:t>
            </a:r>
            <a:r>
              <a:rPr lang="fr-FR" sz="2800" dirty="0">
                <a:solidFill>
                  <a:srgbClr val="FFFF99"/>
                </a:solidFill>
                <a:latin typeface="Comic Sans MS" pitchFamily="66" charset="0"/>
              </a:rPr>
              <a:t>[Mg</a:t>
            </a:r>
            <a:r>
              <a:rPr lang="fr-FR" sz="2800" baseline="30000" dirty="0">
                <a:solidFill>
                  <a:srgbClr val="FFFF99"/>
                </a:solidFill>
                <a:latin typeface="Comic Sans MS" pitchFamily="66" charset="0"/>
              </a:rPr>
              <a:t>2+</a:t>
            </a:r>
            <a:r>
              <a:rPr lang="fr-FR" sz="2800" dirty="0">
                <a:solidFill>
                  <a:srgbClr val="FFFF99"/>
                </a:solidFill>
                <a:latin typeface="Comic Sans MS" pitchFamily="66" charset="0"/>
              </a:rPr>
              <a:t>] =1,5 </a:t>
            </a:r>
            <a:r>
              <a:rPr lang="fr-FR" sz="2800" dirty="0" err="1">
                <a:solidFill>
                  <a:srgbClr val="FFFF99"/>
                </a:solidFill>
                <a:latin typeface="Comic Sans MS" pitchFamily="66" charset="0"/>
              </a:rPr>
              <a:t>mmol.L</a:t>
            </a:r>
            <a:r>
              <a:rPr lang="fr-FR" sz="2800" baseline="30000" dirty="0">
                <a:solidFill>
                  <a:srgbClr val="FFFF99"/>
                </a:solidFill>
                <a:latin typeface="Comic Sans MS" pitchFamily="66" charset="0"/>
              </a:rPr>
              <a:t>-1</a:t>
            </a:r>
            <a:r>
              <a:rPr lang="fr-FR" sz="2800" dirty="0">
                <a:latin typeface="Comic Sans MS" pitchFamily="66" charset="0"/>
              </a:rPr>
              <a:t>.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400" dirty="0">
                <a:latin typeface="Comic Sans MS" pitchFamily="66" charset="0"/>
              </a:rPr>
              <a:t>La concentration pondérale en sodium est de 3,45g. L</a:t>
            </a:r>
            <a:r>
              <a:rPr lang="fr-FR" sz="2400" baseline="30000" dirty="0">
                <a:latin typeface="Comic Sans MS" pitchFamily="66" charset="0"/>
              </a:rPr>
              <a:t>-1</a:t>
            </a:r>
            <a:r>
              <a:rPr lang="fr-FR" sz="2400" dirty="0">
                <a:latin typeface="Comic Sans MS" pitchFamily="66" charset="0"/>
              </a:rPr>
              <a:t>.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dirty="0">
                <a:latin typeface="Comic Sans MS" pitchFamily="66" charset="0"/>
              </a:rPr>
              <a:t>La molalité en magnésium est de 3,0 mmol.kg</a:t>
            </a:r>
            <a:r>
              <a:rPr lang="fr-FR" sz="2800" baseline="30000" dirty="0">
                <a:latin typeface="Comic Sans MS" pitchFamily="66" charset="0"/>
              </a:rPr>
              <a:t>-1</a:t>
            </a:r>
            <a:r>
              <a:rPr lang="fr-FR" sz="2800" dirty="0">
                <a:latin typeface="Comic Sans MS" pitchFamily="66" charset="0"/>
              </a:rPr>
              <a:t>.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dirty="0">
                <a:latin typeface="Comic Sans MS" pitchFamily="66" charset="0"/>
              </a:rPr>
              <a:t>La concentration équivalente en calcium est de 2,5 </a:t>
            </a:r>
            <a:r>
              <a:rPr lang="fr-FR" sz="2800" dirty="0" err="1">
                <a:latin typeface="Comic Sans MS" pitchFamily="66" charset="0"/>
              </a:rPr>
              <a:t>mEq.L</a:t>
            </a:r>
            <a:r>
              <a:rPr lang="fr-FR" sz="2800" baseline="30000" dirty="0">
                <a:latin typeface="Comic Sans MS" pitchFamily="66" charset="0"/>
              </a:rPr>
              <a:t>-1</a:t>
            </a:r>
            <a:r>
              <a:rPr lang="fr-FR" sz="2800" dirty="0">
                <a:latin typeface="Comic Sans MS" pitchFamily="66" charset="0"/>
              </a:rPr>
              <a:t>. 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dirty="0">
                <a:latin typeface="Comic Sans MS" pitchFamily="66" charset="0"/>
              </a:rPr>
              <a:t>La concentration équivalente de la solution est de 163 </a:t>
            </a:r>
            <a:r>
              <a:rPr lang="fr-FR" sz="2800" dirty="0" err="1">
                <a:latin typeface="Comic Sans MS" pitchFamily="66" charset="0"/>
              </a:rPr>
              <a:t>mEq.L</a:t>
            </a:r>
            <a:r>
              <a:rPr lang="fr-FR" sz="2800" baseline="30000" dirty="0">
                <a:latin typeface="Comic Sans MS" pitchFamily="66" charset="0"/>
              </a:rPr>
              <a:t>-1</a:t>
            </a:r>
            <a:r>
              <a:rPr lang="fr-FR" sz="2800" dirty="0">
                <a:latin typeface="Comic Sans MS" pitchFamily="66" charset="0"/>
              </a:rPr>
              <a:t>. 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dirty="0">
                <a:latin typeface="Comic Sans MS" pitchFamily="66" charset="0"/>
              </a:rPr>
              <a:t>La fraction molaire en potassium est de 3,1 %.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  <p:bldP spid="121859" grpId="0" build="p"/>
    </p:bld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8153400" cy="923925"/>
          </a:xfrm>
          <a:solidFill>
            <a:srgbClr val="66FF33"/>
          </a:solidFill>
        </p:spPr>
        <p:txBody>
          <a:bodyPr/>
          <a:lstStyle/>
          <a:p>
            <a:pPr algn="ctr"/>
            <a:r>
              <a:rPr lang="fr-F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Réponses QCM3</a:t>
            </a:r>
            <a:endParaRPr lang="fr-FR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142984"/>
            <a:ext cx="8153400" cy="4857784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dirty="0">
                <a:latin typeface="Comic Sans MS" pitchFamily="66" charset="0"/>
              </a:rPr>
              <a:t>[Na</a:t>
            </a:r>
            <a:r>
              <a:rPr lang="fr-FR" baseline="30000" dirty="0">
                <a:latin typeface="Comic Sans MS" pitchFamily="66" charset="0"/>
              </a:rPr>
              <a:t>+</a:t>
            </a:r>
            <a:r>
              <a:rPr lang="fr-FR" dirty="0">
                <a:latin typeface="Comic Sans MS" pitchFamily="66" charset="0"/>
              </a:rPr>
              <a:t>] = 150 . 10</a:t>
            </a:r>
            <a:r>
              <a:rPr lang="fr-FR" baseline="30000" dirty="0">
                <a:latin typeface="Comic Sans MS" pitchFamily="66" charset="0"/>
              </a:rPr>
              <a:t>-3</a:t>
            </a:r>
            <a:r>
              <a:rPr lang="fr-FR" dirty="0">
                <a:latin typeface="Comic Sans MS" pitchFamily="66" charset="0"/>
              </a:rPr>
              <a:t> . 23 = 3,45 g . L</a:t>
            </a:r>
            <a:r>
              <a:rPr lang="fr-FR" baseline="30000" dirty="0">
                <a:latin typeface="Comic Sans MS" pitchFamily="66" charset="0"/>
              </a:rPr>
              <a:t>-1</a:t>
            </a:r>
          </a:p>
          <a:p>
            <a:pPr>
              <a:buFont typeface="Wingdings" pitchFamily="2" charset="2"/>
              <a:buNone/>
            </a:pPr>
            <a:r>
              <a:rPr lang="fr-FR" dirty="0">
                <a:latin typeface="Comic Sans MS" pitchFamily="66" charset="0"/>
              </a:rPr>
              <a:t>[K</a:t>
            </a:r>
            <a:r>
              <a:rPr lang="fr-FR" baseline="30000" dirty="0">
                <a:latin typeface="Comic Sans MS" pitchFamily="66" charset="0"/>
              </a:rPr>
              <a:t>+</a:t>
            </a:r>
            <a:r>
              <a:rPr lang="fr-FR" dirty="0">
                <a:latin typeface="Comic Sans MS" pitchFamily="66" charset="0"/>
              </a:rPr>
              <a:t>] = 5 . 10</a:t>
            </a:r>
            <a:r>
              <a:rPr lang="fr-FR" baseline="30000" dirty="0">
                <a:latin typeface="Comic Sans MS" pitchFamily="66" charset="0"/>
              </a:rPr>
              <a:t>-3</a:t>
            </a:r>
            <a:r>
              <a:rPr lang="fr-FR" dirty="0">
                <a:latin typeface="Comic Sans MS" pitchFamily="66" charset="0"/>
              </a:rPr>
              <a:t> . 39 =  0,95 g. L</a:t>
            </a:r>
            <a:r>
              <a:rPr lang="fr-FR" baseline="30000" dirty="0">
                <a:latin typeface="Comic Sans MS" pitchFamily="66" charset="0"/>
              </a:rPr>
              <a:t>-1 </a:t>
            </a:r>
          </a:p>
          <a:p>
            <a:pPr>
              <a:buFont typeface="Wingdings" pitchFamily="2" charset="2"/>
              <a:buNone/>
            </a:pPr>
            <a:r>
              <a:rPr lang="fr-FR" dirty="0">
                <a:latin typeface="Comic Sans MS" pitchFamily="66" charset="0"/>
              </a:rPr>
              <a:t>[Ca</a:t>
            </a:r>
            <a:r>
              <a:rPr lang="fr-FR" baseline="30000" dirty="0">
                <a:latin typeface="Comic Sans MS" pitchFamily="66" charset="0"/>
              </a:rPr>
              <a:t>2+</a:t>
            </a:r>
            <a:r>
              <a:rPr lang="fr-FR" dirty="0">
                <a:latin typeface="Comic Sans MS" pitchFamily="66" charset="0"/>
              </a:rPr>
              <a:t>] = 2,5 . 10</a:t>
            </a:r>
            <a:r>
              <a:rPr lang="fr-FR" baseline="30000" dirty="0">
                <a:latin typeface="Comic Sans MS" pitchFamily="66" charset="0"/>
              </a:rPr>
              <a:t>-3</a:t>
            </a:r>
            <a:r>
              <a:rPr lang="fr-FR" dirty="0">
                <a:latin typeface="Comic Sans MS" pitchFamily="66" charset="0"/>
              </a:rPr>
              <a:t> . 40 =  0,1 g. L</a:t>
            </a:r>
            <a:r>
              <a:rPr lang="fr-FR" baseline="30000" dirty="0">
                <a:latin typeface="Comic Sans MS" pitchFamily="66" charset="0"/>
              </a:rPr>
              <a:t>-1 </a:t>
            </a:r>
          </a:p>
          <a:p>
            <a:pPr>
              <a:buFont typeface="Wingdings" pitchFamily="2" charset="2"/>
              <a:buNone/>
            </a:pPr>
            <a:r>
              <a:rPr lang="fr-FR" dirty="0">
                <a:latin typeface="Comic Sans MS" pitchFamily="66" charset="0"/>
              </a:rPr>
              <a:t>[Mg</a:t>
            </a:r>
            <a:r>
              <a:rPr lang="fr-FR" baseline="30000" dirty="0">
                <a:latin typeface="Comic Sans MS" pitchFamily="66" charset="0"/>
              </a:rPr>
              <a:t>2+</a:t>
            </a:r>
            <a:r>
              <a:rPr lang="fr-FR" dirty="0">
                <a:latin typeface="Comic Sans MS" pitchFamily="66" charset="0"/>
              </a:rPr>
              <a:t>] = 1,5 . 10</a:t>
            </a:r>
            <a:r>
              <a:rPr lang="fr-FR" baseline="30000" dirty="0">
                <a:latin typeface="Comic Sans MS" pitchFamily="66" charset="0"/>
              </a:rPr>
              <a:t>-3</a:t>
            </a:r>
            <a:r>
              <a:rPr lang="fr-FR" dirty="0">
                <a:latin typeface="Comic Sans MS" pitchFamily="66" charset="0"/>
              </a:rPr>
              <a:t> . 24 = 0,036 g. L</a:t>
            </a:r>
            <a:r>
              <a:rPr lang="fr-FR" baseline="30000" dirty="0">
                <a:latin typeface="Comic Sans MS" pitchFamily="66" charset="0"/>
              </a:rPr>
              <a:t>-1</a:t>
            </a:r>
          </a:p>
          <a:p>
            <a:pPr algn="justLow">
              <a:buFont typeface="Wingdings" pitchFamily="2" charset="2"/>
              <a:buNone/>
            </a:pPr>
            <a:r>
              <a:rPr lang="fr-FR" baseline="30000" dirty="0">
                <a:latin typeface="Comic Sans MS" pitchFamily="66" charset="0"/>
              </a:rPr>
              <a:t> </a:t>
            </a:r>
            <a:r>
              <a:rPr lang="fr-FR" dirty="0">
                <a:latin typeface="Comic Sans MS" pitchFamily="66" charset="0"/>
              </a:rPr>
              <a:t>[H</a:t>
            </a:r>
            <a:r>
              <a:rPr lang="fr-FR" baseline="-25000" dirty="0">
                <a:latin typeface="Comic Sans MS" pitchFamily="66" charset="0"/>
              </a:rPr>
              <a:t>2</a:t>
            </a:r>
            <a:r>
              <a:rPr lang="fr-FR" dirty="0">
                <a:latin typeface="Comic Sans MS" pitchFamily="66" charset="0"/>
              </a:rPr>
              <a:t>O] = 1000 – (3,45 + 0,95 + 0,1 + 0,036) = 995,46 g. L</a:t>
            </a:r>
            <a:r>
              <a:rPr lang="fr-FR" baseline="30000" dirty="0">
                <a:latin typeface="Comic Sans MS" pitchFamily="66" charset="0"/>
              </a:rPr>
              <a:t>-1  </a:t>
            </a:r>
            <a:r>
              <a:rPr lang="fr-FR" dirty="0">
                <a:latin typeface="Comic Sans MS" pitchFamily="66" charset="0"/>
              </a:rPr>
              <a:t>= 55,30 mol. </a:t>
            </a:r>
            <a:r>
              <a:rPr lang="fr-FR" dirty="0" smtClean="0">
                <a:latin typeface="Comic Sans MS" pitchFamily="66" charset="0"/>
              </a:rPr>
              <a:t>L</a:t>
            </a:r>
            <a:r>
              <a:rPr lang="fr-FR" baseline="30000" dirty="0" smtClean="0">
                <a:latin typeface="Comic Sans MS" pitchFamily="66" charset="0"/>
              </a:rPr>
              <a:t>-1</a:t>
            </a:r>
          </a:p>
          <a:p>
            <a:pPr algn="justLow">
              <a:buNone/>
            </a:pPr>
            <a:r>
              <a:rPr lang="fr-FR" dirty="0" smtClean="0">
                <a:latin typeface="Comic Sans MS" pitchFamily="66" charset="0"/>
              </a:rPr>
              <a:t>Molalité[Mg</a:t>
            </a:r>
            <a:r>
              <a:rPr lang="fr-FR" baseline="30000" dirty="0" smtClean="0">
                <a:latin typeface="Comic Sans MS" pitchFamily="66" charset="0"/>
              </a:rPr>
              <a:t>2+</a:t>
            </a:r>
            <a:r>
              <a:rPr lang="fr-FR" dirty="0" smtClean="0">
                <a:latin typeface="Comic Sans MS" pitchFamily="66" charset="0"/>
              </a:rPr>
              <a:t>]=1,5/0,995 </a:t>
            </a:r>
            <a:r>
              <a:rPr lang="fr-FR" dirty="0" smtClean="0">
                <a:latin typeface="Comic Sans MS" pitchFamily="66" charset="0"/>
                <a:sym typeface="Symbol"/>
              </a:rPr>
              <a:t> 1,506 </a:t>
            </a:r>
            <a:r>
              <a:rPr lang="fr-FR" dirty="0" err="1" smtClean="0">
                <a:latin typeface="Comic Sans MS" pitchFamily="66" charset="0"/>
                <a:sym typeface="Symbol"/>
              </a:rPr>
              <a:t>mmol</a:t>
            </a:r>
            <a:r>
              <a:rPr lang="fr-FR" dirty="0" smtClean="0">
                <a:latin typeface="Comic Sans MS" pitchFamily="66" charset="0"/>
                <a:sym typeface="Symbol"/>
              </a:rPr>
              <a:t>/Kg</a:t>
            </a:r>
            <a:endParaRPr lang="fr-FR" dirty="0">
              <a:latin typeface="Comic Sans MS" pitchFamily="66" charset="0"/>
            </a:endParaRPr>
          </a:p>
          <a:p>
            <a:pPr algn="justLow">
              <a:buFont typeface="Wingdings" pitchFamily="2" charset="2"/>
              <a:buNone/>
            </a:pPr>
            <a:r>
              <a:rPr lang="fr-FR" dirty="0">
                <a:latin typeface="Comic Sans MS" pitchFamily="66" charset="0"/>
              </a:rPr>
              <a:t>F </a:t>
            </a:r>
            <a:r>
              <a:rPr lang="fr-FR" baseline="-25000" dirty="0">
                <a:latin typeface="Comic Sans MS" pitchFamily="66" charset="0"/>
              </a:rPr>
              <a:t>K</a:t>
            </a:r>
            <a:r>
              <a:rPr lang="fr-FR" baseline="30000" dirty="0">
                <a:latin typeface="Comic Sans MS" pitchFamily="66" charset="0"/>
              </a:rPr>
              <a:t>+</a:t>
            </a:r>
            <a:r>
              <a:rPr lang="fr-FR" dirty="0">
                <a:latin typeface="Comic Sans MS" pitchFamily="66" charset="0"/>
              </a:rPr>
              <a:t>  =  5 /  (150 + 5 + 2,5 + 1,5 + 55300) = 5/55304 </a:t>
            </a:r>
            <a:r>
              <a:rPr lang="fr-FR" dirty="0" smtClean="0">
                <a:latin typeface="Comic Sans MS" pitchFamily="66" charset="0"/>
              </a:rPr>
              <a:t>&lt; </a:t>
            </a:r>
            <a:r>
              <a:rPr lang="fr-FR" dirty="0">
                <a:latin typeface="Comic Sans MS" pitchFamily="66" charset="0"/>
              </a:rPr>
              <a:t>0,009 %</a:t>
            </a:r>
          </a:p>
          <a:p>
            <a:pPr>
              <a:buFont typeface="Wingdings" pitchFamily="2" charset="2"/>
              <a:buNone/>
            </a:pPr>
            <a:endParaRPr lang="fr-FR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8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8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2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2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/>
      <p:bldP spid="122883" grpId="0" build="p"/>
    </p:bld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153400" cy="706438"/>
          </a:xfrm>
          <a:solidFill>
            <a:srgbClr val="66FF33"/>
          </a:solidFill>
        </p:spPr>
        <p:txBody>
          <a:bodyPr/>
          <a:lstStyle/>
          <a:p>
            <a:pPr algn="ctr"/>
            <a:r>
              <a:rPr lang="fr-F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QCM8</a:t>
            </a:r>
            <a:endParaRPr lang="fr-FR" sz="48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96300" cy="5473700"/>
          </a:xfrm>
        </p:spPr>
        <p:txBody>
          <a:bodyPr/>
          <a:lstStyle/>
          <a:p>
            <a:pPr marL="0" indent="0" algn="justLow">
              <a:buFont typeface="Wingdings" pitchFamily="2" charset="2"/>
              <a:buNone/>
            </a:pPr>
            <a:r>
              <a:rPr lang="fr-FR" sz="2800" b="1" dirty="0">
                <a:latin typeface="Comic Sans MS" pitchFamily="66" charset="0"/>
              </a:rPr>
              <a:t>Une solution contenant 1 mole de CaCl</a:t>
            </a:r>
            <a:r>
              <a:rPr lang="fr-FR" sz="2800" b="1" baseline="-25000" dirty="0">
                <a:latin typeface="Comic Sans MS" pitchFamily="66" charset="0"/>
              </a:rPr>
              <a:t>2</a:t>
            </a:r>
            <a:r>
              <a:rPr lang="fr-FR" sz="2800" b="1" dirty="0">
                <a:latin typeface="Comic Sans MS" pitchFamily="66" charset="0"/>
              </a:rPr>
              <a:t> par litre d’eau a :</a:t>
            </a:r>
          </a:p>
          <a:p>
            <a:pPr marL="0" indent="0" algn="justLow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b="1" dirty="0">
                <a:latin typeface="Comic Sans MS" pitchFamily="66" charset="0"/>
              </a:rPr>
              <a:t>une molarité égale à 1 mole/m</a:t>
            </a:r>
            <a:r>
              <a:rPr lang="fr-FR" sz="2800" b="1" baseline="30000" dirty="0">
                <a:latin typeface="Comic Sans MS" pitchFamily="66" charset="0"/>
              </a:rPr>
              <a:t>3</a:t>
            </a:r>
          </a:p>
          <a:p>
            <a:pPr marL="0" indent="0" algn="justLow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b="1" dirty="0">
                <a:latin typeface="Comic Sans MS" pitchFamily="66" charset="0"/>
              </a:rPr>
              <a:t>une molalité égale à 1 mole/kg</a:t>
            </a:r>
          </a:p>
          <a:p>
            <a:pPr marL="0" indent="0" algn="justLow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b="1" dirty="0">
                <a:latin typeface="Comic Sans MS" pitchFamily="66" charset="0"/>
              </a:rPr>
              <a:t>une </a:t>
            </a:r>
            <a:r>
              <a:rPr lang="fr-FR" sz="2800" b="1" dirty="0" err="1">
                <a:latin typeface="Comic Sans MS" pitchFamily="66" charset="0"/>
              </a:rPr>
              <a:t>osmolarité</a:t>
            </a:r>
            <a:r>
              <a:rPr lang="fr-FR" sz="2800" b="1" dirty="0">
                <a:latin typeface="Comic Sans MS" pitchFamily="66" charset="0"/>
              </a:rPr>
              <a:t> égale à 3000 </a:t>
            </a:r>
            <a:r>
              <a:rPr lang="fr-FR" sz="2800" b="1" dirty="0" err="1">
                <a:latin typeface="Comic Sans MS" pitchFamily="66" charset="0"/>
              </a:rPr>
              <a:t>Osmol</a:t>
            </a:r>
            <a:r>
              <a:rPr lang="fr-FR" sz="2800" b="1" dirty="0">
                <a:latin typeface="Comic Sans MS" pitchFamily="66" charset="0"/>
              </a:rPr>
              <a:t>/ m</a:t>
            </a:r>
            <a:r>
              <a:rPr lang="fr-FR" sz="2800" b="1" baseline="30000" dirty="0">
                <a:latin typeface="Comic Sans MS" pitchFamily="66" charset="0"/>
              </a:rPr>
              <a:t>3</a:t>
            </a:r>
            <a:r>
              <a:rPr lang="fr-FR" sz="2800" b="1" dirty="0">
                <a:latin typeface="Comic Sans MS" pitchFamily="66" charset="0"/>
              </a:rPr>
              <a:t>  si le coefficient de dissociation est égal à 1</a:t>
            </a:r>
          </a:p>
          <a:p>
            <a:pPr marL="0" indent="0" algn="justLow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b="1" dirty="0">
                <a:latin typeface="Comic Sans MS" pitchFamily="66" charset="0"/>
              </a:rPr>
              <a:t>une </a:t>
            </a:r>
            <a:r>
              <a:rPr lang="fr-FR" sz="2800" b="1" dirty="0" err="1">
                <a:latin typeface="Comic Sans MS" pitchFamily="66" charset="0"/>
              </a:rPr>
              <a:t>osmolalité</a:t>
            </a:r>
            <a:r>
              <a:rPr lang="fr-FR" sz="2800" b="1" dirty="0">
                <a:latin typeface="Comic Sans MS" pitchFamily="66" charset="0"/>
              </a:rPr>
              <a:t> égale à 3 moles/kg  si le coefficient de dissociation est égal à 1</a:t>
            </a:r>
          </a:p>
          <a:p>
            <a:pPr marL="0" indent="0" algn="justLow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 b="1" dirty="0">
                <a:latin typeface="Comic Sans MS" pitchFamily="66" charset="0"/>
              </a:rPr>
              <a:t>une </a:t>
            </a:r>
            <a:r>
              <a:rPr lang="fr-FR" sz="2800" b="1" dirty="0" err="1">
                <a:latin typeface="Comic Sans MS" pitchFamily="66" charset="0"/>
              </a:rPr>
              <a:t>osmolarité</a:t>
            </a:r>
            <a:r>
              <a:rPr lang="fr-FR" sz="2800" b="1" dirty="0">
                <a:latin typeface="Comic Sans MS" pitchFamily="66" charset="0"/>
              </a:rPr>
              <a:t> égale à 0 si le coefficient de dissociation est égal à 0</a:t>
            </a:r>
            <a:endParaRPr lang="fr-FR" sz="2800" dirty="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endParaRPr lang="fr-FR" sz="2800" dirty="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None/>
            </a:pPr>
            <a:endParaRPr lang="fr-FR" sz="2800" dirty="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None/>
            </a:pPr>
            <a:r>
              <a:rPr lang="fr-FR" sz="2800" dirty="0">
                <a:solidFill>
                  <a:srgbClr val="FFFF00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0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0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7" dur="500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52" dur="500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  <p:bldP spid="102403" grpId="0" build="p"/>
    </p:bld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14290"/>
            <a:ext cx="8153400" cy="754085"/>
          </a:xfrm>
          <a:solidFill>
            <a:srgbClr val="66FF33"/>
          </a:solidFill>
        </p:spPr>
        <p:txBody>
          <a:bodyPr/>
          <a:lstStyle/>
          <a:p>
            <a:pPr algn="ctr"/>
            <a:r>
              <a:rPr lang="fr-FR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QCM9</a:t>
            </a:r>
            <a:endParaRPr lang="fr-FR" sz="54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857232"/>
            <a:ext cx="8496300" cy="5256212"/>
          </a:xfrm>
        </p:spPr>
        <p:txBody>
          <a:bodyPr/>
          <a:lstStyle/>
          <a:p>
            <a:pPr marL="93663" indent="-93663" algn="just">
              <a:buClr>
                <a:srgbClr val="FFFF00"/>
              </a:buClr>
              <a:buFont typeface="+mj-lt"/>
              <a:buAutoNum type="arabicPeriod"/>
            </a:pPr>
            <a:r>
              <a:rPr lang="fr-FR" sz="2400" dirty="0" smtClean="0">
                <a:latin typeface="Comic Sans MS" pitchFamily="66" charset="0"/>
              </a:rPr>
              <a:t>La force ionique d’une solution est liée à la concentration molaire</a:t>
            </a:r>
          </a:p>
          <a:p>
            <a:pPr marL="93663" indent="-93663" algn="just">
              <a:buClr>
                <a:srgbClr val="FFFF00"/>
              </a:buClr>
              <a:buFont typeface="+mj-lt"/>
              <a:buAutoNum type="arabicPeriod"/>
            </a:pPr>
            <a:r>
              <a:rPr lang="fr-FR" sz="2400" dirty="0" smtClean="0">
                <a:latin typeface="Comic Sans MS" pitchFamily="66" charset="0"/>
              </a:rPr>
              <a:t>L’activité d’une solution est égale au produit de la force ionique par la concentration</a:t>
            </a:r>
          </a:p>
          <a:p>
            <a:pPr marL="93663" indent="-93663" algn="just">
              <a:buClr>
                <a:srgbClr val="FFFF00"/>
              </a:buClr>
              <a:buFont typeface="+mj-lt"/>
              <a:buAutoNum type="arabicPeriod"/>
            </a:pPr>
            <a:r>
              <a:rPr lang="fr-FR" sz="2400" dirty="0" smtClean="0">
                <a:latin typeface="Comic Sans MS" pitchFamily="66" charset="0"/>
              </a:rPr>
              <a:t>Le coefficient d’activité vaut 0 pour les solutions idéales </a:t>
            </a:r>
          </a:p>
          <a:p>
            <a:pPr marL="93663" indent="-93663" algn="just">
              <a:buClr>
                <a:srgbClr val="FFFF00"/>
              </a:buClr>
              <a:buFont typeface="+mj-lt"/>
              <a:buAutoNum type="arabicPeriod"/>
              <a:tabLst>
                <a:tab pos="2420938" algn="l"/>
                <a:tab pos="3402013" algn="l"/>
              </a:tabLst>
            </a:pPr>
            <a:r>
              <a:rPr lang="fr-FR" sz="2400" dirty="0" smtClean="0">
                <a:latin typeface="Comic Sans MS" pitchFamily="66" charset="0"/>
              </a:rPr>
              <a:t>Pour une même force ionique, le coefficient d’activité diminue quand la valence des ions augmente</a:t>
            </a:r>
          </a:p>
          <a:p>
            <a:pPr marL="93663" indent="-93663" algn="just">
              <a:buClr>
                <a:srgbClr val="FFFF00"/>
              </a:buClr>
              <a:buFont typeface="+mj-lt"/>
              <a:buAutoNum type="arabicPeriod"/>
            </a:pPr>
            <a:r>
              <a:rPr lang="fr-FR" sz="2400" dirty="0" smtClean="0">
                <a:latin typeface="Comic Sans MS" pitchFamily="66" charset="0"/>
              </a:rPr>
              <a:t>Lorsque la force ionique croît, le coefficient d’activité diminue</a:t>
            </a:r>
          </a:p>
          <a:p>
            <a:pPr marL="3133725" indent="-3040063" algn="just">
              <a:buClr>
                <a:srgbClr val="FFFF00"/>
              </a:buClr>
              <a:buNone/>
            </a:pPr>
            <a:r>
              <a:rPr lang="fr-FR" sz="1900" dirty="0" smtClean="0">
                <a:solidFill>
                  <a:srgbClr val="00FFFF"/>
                </a:solidFill>
                <a:latin typeface="Comic Sans MS" pitchFamily="66" charset="0"/>
              </a:rPr>
              <a:t>A</a:t>
            </a:r>
            <a:r>
              <a:rPr lang="fr-FR" sz="1900" dirty="0" smtClean="0">
                <a:latin typeface="Comic Sans MS" pitchFamily="66" charset="0"/>
              </a:rPr>
              <a:t>-1, 2, 3   </a:t>
            </a:r>
          </a:p>
          <a:p>
            <a:pPr marL="3133725" indent="-3040063" algn="just">
              <a:buClr>
                <a:srgbClr val="FFFF00"/>
              </a:buClr>
              <a:buNone/>
            </a:pPr>
            <a:r>
              <a:rPr lang="fr-FR" sz="1900" dirty="0" smtClean="0">
                <a:solidFill>
                  <a:srgbClr val="00FFFF"/>
                </a:solidFill>
                <a:latin typeface="Comic Sans MS" pitchFamily="66" charset="0"/>
              </a:rPr>
              <a:t>B-</a:t>
            </a:r>
            <a:r>
              <a:rPr lang="fr-FR" sz="1900" dirty="0" smtClean="0">
                <a:latin typeface="Comic Sans MS" pitchFamily="66" charset="0"/>
              </a:rPr>
              <a:t>1, 3, 4  </a:t>
            </a:r>
          </a:p>
          <a:p>
            <a:pPr marL="3133725" indent="-3040063" algn="just">
              <a:buClr>
                <a:srgbClr val="FFFF00"/>
              </a:buClr>
              <a:buNone/>
            </a:pPr>
            <a:r>
              <a:rPr lang="fr-FR" sz="1900" dirty="0" smtClean="0">
                <a:solidFill>
                  <a:srgbClr val="00FFFF"/>
                </a:solidFill>
                <a:latin typeface="Comic Sans MS" pitchFamily="66" charset="0"/>
              </a:rPr>
              <a:t>C-</a:t>
            </a:r>
            <a:r>
              <a:rPr lang="fr-FR" sz="1900" dirty="0" smtClean="0">
                <a:latin typeface="Comic Sans MS" pitchFamily="66" charset="0"/>
              </a:rPr>
              <a:t>1, 4, 5    </a:t>
            </a:r>
          </a:p>
          <a:p>
            <a:pPr marL="3133725" indent="-3040063" algn="just">
              <a:buClr>
                <a:srgbClr val="FFFF00"/>
              </a:buClr>
              <a:buNone/>
            </a:pPr>
            <a:r>
              <a:rPr lang="fr-FR" sz="1900" dirty="0" smtClean="0">
                <a:solidFill>
                  <a:srgbClr val="00FFFF"/>
                </a:solidFill>
                <a:latin typeface="Comic Sans MS" pitchFamily="66" charset="0"/>
              </a:rPr>
              <a:t>D-</a:t>
            </a:r>
            <a:r>
              <a:rPr lang="fr-FR" sz="1900" dirty="0" smtClean="0">
                <a:latin typeface="Comic Sans MS" pitchFamily="66" charset="0"/>
              </a:rPr>
              <a:t>1, 3, 5    </a:t>
            </a:r>
          </a:p>
          <a:p>
            <a:pPr marL="3133725" indent="-3040063" algn="just">
              <a:buClr>
                <a:srgbClr val="FFFF00"/>
              </a:buClr>
              <a:buNone/>
            </a:pPr>
            <a:r>
              <a:rPr lang="fr-FR" sz="1900" dirty="0" smtClean="0">
                <a:solidFill>
                  <a:srgbClr val="00FFFF"/>
                </a:solidFill>
                <a:latin typeface="Comic Sans MS" pitchFamily="66" charset="0"/>
              </a:rPr>
              <a:t>E-</a:t>
            </a:r>
            <a:r>
              <a:rPr lang="fr-FR" sz="1900" dirty="0" smtClean="0">
                <a:latin typeface="Comic Sans MS" pitchFamily="66" charset="0"/>
              </a:rPr>
              <a:t> 2, 3, 4</a:t>
            </a:r>
          </a:p>
          <a:p>
            <a:pPr marL="93663" indent="-93663" algn="just">
              <a:buClr>
                <a:srgbClr val="FFFF00"/>
              </a:buClr>
              <a:buFont typeface="+mj-lt"/>
              <a:buAutoNum type="arabicPeriod"/>
            </a:pPr>
            <a:endParaRPr lang="fr-FR" sz="2800" dirty="0" smtClean="0">
              <a:latin typeface="Comic Sans MS" pitchFamily="66" charset="0"/>
            </a:endParaRPr>
          </a:p>
          <a:p>
            <a:pPr marL="444500" indent="-444500" algn="just">
              <a:buClr>
                <a:srgbClr val="FFFF00"/>
              </a:buClr>
              <a:buFont typeface="+mj-lt"/>
              <a:buAutoNum type="arabicPeriod"/>
            </a:pPr>
            <a:endParaRPr lang="fr-FR" sz="36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1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1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1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1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1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1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62" dur="5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66" dur="500"/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70" dur="500"/>
                                        <p:tgtEl>
                                          <p:spTgt spid="121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74" dur="500"/>
                                        <p:tgtEl>
                                          <p:spTgt spid="121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  <p:bldP spid="12185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153400" cy="1143000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5400" b="1" dirty="0">
                <a:solidFill>
                  <a:srgbClr val="66FF33"/>
                </a:solidFill>
                <a:latin typeface="Comic Sans MS" pitchFamily="66" charset="0"/>
              </a:rPr>
              <a:t>MOLALITE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828800"/>
            <a:ext cx="7780338" cy="4038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fr-FR" sz="2700" b="1" dirty="0"/>
          </a:p>
          <a:p>
            <a:pPr algn="ctr">
              <a:buFont typeface="Wingdings" pitchFamily="2" charset="2"/>
              <a:buNone/>
            </a:pPr>
            <a:endParaRPr lang="fr-FR" sz="2700" dirty="0"/>
          </a:p>
          <a:p>
            <a:pPr algn="ctr">
              <a:buFont typeface="Wingdings" pitchFamily="2" charset="2"/>
              <a:buNone/>
            </a:pPr>
            <a:endParaRPr lang="fr-FR" sz="2700" dirty="0"/>
          </a:p>
          <a:p>
            <a:pPr algn="ctr">
              <a:buFont typeface="Wingdings" pitchFamily="2" charset="2"/>
              <a:buNone/>
            </a:pPr>
            <a:endParaRPr lang="fr-FR" sz="2700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684213" y="1508125"/>
          <a:ext cx="7704137" cy="2967038"/>
        </p:xfrm>
        <a:graphic>
          <a:graphicData uri="http://schemas.openxmlformats.org/presentationml/2006/ole">
            <p:oleObj spid="_x0000_s16388" name="Équation" r:id="rId3" imgW="1714320" imgH="660240" progId="Equation.3">
              <p:embed/>
            </p:oleObj>
          </a:graphicData>
        </a:graphic>
      </p:graphicFrame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928662" y="4581525"/>
            <a:ext cx="721523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sz="3600" b="1" dirty="0">
                <a:latin typeface="Comic Sans MS" pitchFamily="66" charset="0"/>
              </a:rPr>
              <a:t>Solution </a:t>
            </a:r>
            <a:r>
              <a:rPr lang="fr-FR" sz="3600" b="1" dirty="0">
                <a:solidFill>
                  <a:srgbClr val="66FF33"/>
                </a:solidFill>
                <a:latin typeface="Comic Sans MS" pitchFamily="66" charset="0"/>
              </a:rPr>
              <a:t>aqueuse</a:t>
            </a:r>
            <a:r>
              <a:rPr lang="fr-FR" sz="3600" b="1" dirty="0">
                <a:latin typeface="Comic Sans MS" pitchFamily="66" charset="0"/>
              </a:rPr>
              <a:t> et </a:t>
            </a:r>
            <a:r>
              <a:rPr lang="fr-FR" sz="3600" b="1" dirty="0">
                <a:solidFill>
                  <a:srgbClr val="66FF33"/>
                </a:solidFill>
                <a:latin typeface="Comic Sans MS" pitchFamily="66" charset="0"/>
              </a:rPr>
              <a:t>diluée</a:t>
            </a:r>
            <a:r>
              <a:rPr lang="fr-FR" sz="3600" b="1" dirty="0">
                <a:latin typeface="Comic Sans MS" pitchFamily="66" charset="0"/>
              </a:rPr>
              <a:t> :</a:t>
            </a:r>
            <a:r>
              <a:rPr lang="fr-FR" sz="3600" dirty="0">
                <a:latin typeface="Comic Sans MS" pitchFamily="66" charset="0"/>
              </a:rPr>
              <a:t> </a:t>
            </a:r>
            <a:r>
              <a:rPr lang="fr-FR" sz="3600" b="1" dirty="0">
                <a:latin typeface="Comic Sans MS" pitchFamily="66" charset="0"/>
              </a:rPr>
              <a:t>Molalité = Molarité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latin typeface="Comic Sans MS" pitchFamily="66" charset="0"/>
              </a:rPr>
              <a:t>UNITES</a:t>
            </a:r>
            <a:r>
              <a:rPr lang="fr-FR" sz="4800" dirty="0">
                <a:solidFill>
                  <a:srgbClr val="66FF33"/>
                </a:solidFill>
                <a:latin typeface="Comic Sans MS" pitchFamily="66" charset="0"/>
              </a:rPr>
              <a:t> </a:t>
            </a:r>
            <a:r>
              <a:rPr lang="fr-FR" sz="4800" b="1" dirty="0">
                <a:solidFill>
                  <a:srgbClr val="66FF33"/>
                </a:solidFill>
                <a:latin typeface="Comic Sans MS" pitchFamily="66" charset="0"/>
              </a:rPr>
              <a:t>MOLARITE</a:t>
            </a:r>
            <a:endParaRPr lang="fr-FR" sz="4800" dirty="0">
              <a:solidFill>
                <a:srgbClr val="66FF33"/>
              </a:solidFill>
              <a:latin typeface="Comic Sans MS" pitchFamily="66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534400" cy="44196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fr-FR" sz="22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2200" dirty="0">
              <a:solidFill>
                <a:srgbClr val="FF33CC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4000" b="1" dirty="0">
                <a:solidFill>
                  <a:srgbClr val="FF33CC"/>
                </a:solidFill>
                <a:latin typeface="Comic Sans MS" pitchFamily="66" charset="0"/>
              </a:rPr>
              <a:t>MOLE</a:t>
            </a:r>
            <a:r>
              <a:rPr lang="fr-FR" sz="4000" dirty="0">
                <a:latin typeface="Comic Sans MS" pitchFamily="66" charset="0"/>
              </a:rPr>
              <a:t> = M = 1 (mole /l 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4000" b="1" dirty="0">
                <a:solidFill>
                  <a:srgbClr val="FF33CC"/>
                </a:solidFill>
                <a:latin typeface="Comic Sans MS" pitchFamily="66" charset="0"/>
              </a:rPr>
              <a:t>MILLIMOLE</a:t>
            </a:r>
            <a:r>
              <a:rPr lang="fr-FR" sz="4000" dirty="0">
                <a:latin typeface="Comic Sans MS" pitchFamily="66" charset="0"/>
              </a:rPr>
              <a:t> = </a:t>
            </a:r>
            <a:r>
              <a:rPr lang="fr-FR" sz="4000" dirty="0" err="1">
                <a:latin typeface="Comic Sans MS" pitchFamily="66" charset="0"/>
              </a:rPr>
              <a:t>mM</a:t>
            </a:r>
            <a:r>
              <a:rPr lang="fr-FR" sz="4000" dirty="0">
                <a:latin typeface="Comic Sans MS" pitchFamily="66" charset="0"/>
              </a:rPr>
              <a:t> = 10</a:t>
            </a:r>
            <a:r>
              <a:rPr lang="fr-FR" sz="4000" baseline="30000" dirty="0">
                <a:latin typeface="Comic Sans MS" pitchFamily="66" charset="0"/>
              </a:rPr>
              <a:t>-3</a:t>
            </a:r>
            <a:r>
              <a:rPr lang="fr-FR" sz="4000" dirty="0">
                <a:latin typeface="Comic Sans MS" pitchFamily="66" charset="0"/>
              </a:rPr>
              <a:t> (mole /l 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4000" b="1" dirty="0">
                <a:solidFill>
                  <a:srgbClr val="FF33CC"/>
                </a:solidFill>
                <a:latin typeface="Comic Sans MS" pitchFamily="66" charset="0"/>
              </a:rPr>
              <a:t>MICROMOLE</a:t>
            </a:r>
            <a:r>
              <a:rPr lang="fr-FR" sz="4000" dirty="0">
                <a:latin typeface="Comic Sans MS" pitchFamily="66" charset="0"/>
              </a:rPr>
              <a:t>=</a:t>
            </a:r>
            <a:r>
              <a:rPr lang="fr-FR" sz="4000" dirty="0">
                <a:latin typeface="Comic Sans MS" pitchFamily="66" charset="0"/>
                <a:sym typeface="Symbol" pitchFamily="18" charset="2"/>
              </a:rPr>
              <a:t></a:t>
            </a:r>
            <a:r>
              <a:rPr lang="fr-FR" sz="4000" dirty="0">
                <a:latin typeface="Comic Sans MS" pitchFamily="66" charset="0"/>
              </a:rPr>
              <a:t>M = 10</a:t>
            </a:r>
            <a:r>
              <a:rPr lang="fr-FR" sz="4000" baseline="30000" dirty="0">
                <a:latin typeface="Comic Sans MS" pitchFamily="66" charset="0"/>
              </a:rPr>
              <a:t>-6</a:t>
            </a:r>
            <a:r>
              <a:rPr lang="fr-FR" sz="4000" dirty="0">
                <a:latin typeface="Comic Sans MS" pitchFamily="66" charset="0"/>
              </a:rPr>
              <a:t> (mole /l 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4000" b="1" dirty="0">
                <a:solidFill>
                  <a:srgbClr val="FF33CC"/>
                </a:solidFill>
                <a:latin typeface="Comic Sans MS" pitchFamily="66" charset="0"/>
              </a:rPr>
              <a:t>NANOMOLE</a:t>
            </a:r>
            <a:r>
              <a:rPr lang="fr-FR" sz="4000" dirty="0">
                <a:latin typeface="Comic Sans MS" pitchFamily="66" charset="0"/>
              </a:rPr>
              <a:t> =</a:t>
            </a:r>
            <a:r>
              <a:rPr lang="fr-FR" sz="4000" dirty="0" err="1">
                <a:latin typeface="Comic Sans MS" pitchFamily="66" charset="0"/>
              </a:rPr>
              <a:t>nM</a:t>
            </a:r>
            <a:r>
              <a:rPr lang="fr-FR" sz="4000" dirty="0">
                <a:latin typeface="Comic Sans MS" pitchFamily="66" charset="0"/>
              </a:rPr>
              <a:t> = 10</a:t>
            </a:r>
            <a:r>
              <a:rPr lang="fr-FR" sz="4000" baseline="30000" dirty="0">
                <a:latin typeface="Comic Sans MS" pitchFamily="66" charset="0"/>
              </a:rPr>
              <a:t>-9</a:t>
            </a:r>
            <a:r>
              <a:rPr lang="fr-FR" sz="4000" dirty="0">
                <a:latin typeface="Comic Sans MS" pitchFamily="66" charset="0"/>
              </a:rPr>
              <a:t> (mole /l )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ctr"/>
            <a:r>
              <a:rPr lang="fr-FR" sz="5400" b="1" dirty="0">
                <a:solidFill>
                  <a:srgbClr val="66FF33"/>
                </a:solidFill>
                <a:latin typeface="Comic Sans MS" pitchFamily="66" charset="0"/>
              </a:rPr>
              <a:t>REMARQUES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359775" cy="4038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fr-FR" sz="4400" dirty="0"/>
          </a:p>
          <a:p>
            <a:pPr algn="justLow">
              <a:buClr>
                <a:srgbClr val="FFFF00"/>
              </a:buClr>
            </a:pPr>
            <a:r>
              <a:rPr lang="fr-FR" sz="4800" b="1" dirty="0">
                <a:latin typeface="Comic Sans MS" pitchFamily="66" charset="0"/>
              </a:rPr>
              <a:t>Concentrations </a:t>
            </a:r>
            <a:r>
              <a:rPr lang="fr-FR" sz="4800" b="1" dirty="0">
                <a:solidFill>
                  <a:srgbClr val="FF33CC"/>
                </a:solidFill>
                <a:latin typeface="Comic Sans MS" pitchFamily="66" charset="0"/>
              </a:rPr>
              <a:t>pondérales </a:t>
            </a:r>
            <a:r>
              <a:rPr lang="fr-FR" sz="4800" b="1" dirty="0" smtClean="0">
                <a:solidFill>
                  <a:srgbClr val="FF33CC"/>
                </a:solidFill>
                <a:latin typeface="Comic Sans MS" pitchFamily="66" charset="0"/>
              </a:rPr>
              <a:t>sont </a:t>
            </a:r>
            <a:r>
              <a:rPr lang="fr-FR" sz="4800" b="1" dirty="0" smtClean="0">
                <a:solidFill>
                  <a:srgbClr val="FF66CC"/>
                </a:solidFill>
                <a:latin typeface="Comic Sans MS" pitchFamily="66" charset="0"/>
              </a:rPr>
              <a:t>non</a:t>
            </a:r>
            <a:r>
              <a:rPr lang="fr-FR" sz="4800" b="1" dirty="0" smtClean="0">
                <a:solidFill>
                  <a:srgbClr val="FF33CC"/>
                </a:solidFill>
                <a:latin typeface="Comic Sans MS" pitchFamily="66" charset="0"/>
              </a:rPr>
              <a:t> </a:t>
            </a:r>
            <a:r>
              <a:rPr lang="fr-FR" sz="4800" b="1" dirty="0">
                <a:solidFill>
                  <a:srgbClr val="FF33CC"/>
                </a:solidFill>
                <a:latin typeface="Comic Sans MS" pitchFamily="66" charset="0"/>
              </a:rPr>
              <a:t>additives</a:t>
            </a:r>
          </a:p>
          <a:p>
            <a:pPr algn="justLow">
              <a:buClr>
                <a:srgbClr val="FFFF00"/>
              </a:buClr>
            </a:pPr>
            <a:r>
              <a:rPr lang="fr-FR" sz="4800" b="1" dirty="0">
                <a:latin typeface="Comic Sans MS" pitchFamily="66" charset="0"/>
              </a:rPr>
              <a:t> Molarités </a:t>
            </a:r>
            <a:r>
              <a:rPr lang="fr-FR" sz="4800" b="1" dirty="0" smtClean="0">
                <a:latin typeface="Comic Sans MS" pitchFamily="66" charset="0"/>
              </a:rPr>
              <a:t>sont </a:t>
            </a:r>
            <a:r>
              <a:rPr lang="fr-FR" sz="4800" b="1" dirty="0" smtClean="0">
                <a:solidFill>
                  <a:srgbClr val="FF33CC"/>
                </a:solidFill>
                <a:latin typeface="Comic Sans MS" pitchFamily="66" charset="0"/>
              </a:rPr>
              <a:t>additives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latin typeface="Comic Sans MS" pitchFamily="66" charset="0"/>
              </a:rPr>
              <a:t>FRACTION MOLAIRE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828800"/>
            <a:ext cx="7410450" cy="4038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fr-FR" sz="2700"/>
          </a:p>
          <a:p>
            <a:pPr>
              <a:buFont typeface="Wingdings" pitchFamily="2" charset="2"/>
              <a:buNone/>
            </a:pPr>
            <a:endParaRPr lang="fr-FR" sz="2700"/>
          </a:p>
          <a:p>
            <a:pPr>
              <a:buFont typeface="Wingdings" pitchFamily="2" charset="2"/>
              <a:buNone/>
            </a:pPr>
            <a:endParaRPr lang="fr-FR" sz="2700"/>
          </a:p>
          <a:p>
            <a:pPr>
              <a:buFont typeface="Wingdings" pitchFamily="2" charset="2"/>
              <a:buNone/>
            </a:pPr>
            <a:endParaRPr lang="fr-FR" sz="2700"/>
          </a:p>
          <a:p>
            <a:pPr>
              <a:buFont typeface="Wingdings" pitchFamily="2" charset="2"/>
              <a:buNone/>
            </a:pPr>
            <a:endParaRPr lang="fr-FR" sz="2700"/>
          </a:p>
          <a:p>
            <a:pPr>
              <a:buFont typeface="Wingdings" pitchFamily="2" charset="2"/>
              <a:buNone/>
            </a:pPr>
            <a:endParaRPr lang="fr-FR" sz="2700"/>
          </a:p>
          <a:p>
            <a:pPr>
              <a:buFont typeface="Wingdings" pitchFamily="2" charset="2"/>
              <a:buNone/>
            </a:pPr>
            <a:r>
              <a:rPr lang="fr-FR" sz="3600">
                <a:latin typeface="Comic Sans MS" pitchFamily="66" charset="0"/>
              </a:rPr>
              <a:t>n</a:t>
            </a:r>
            <a:r>
              <a:rPr lang="fr-FR" sz="3600" baseline="-25000">
                <a:latin typeface="Comic Sans MS" pitchFamily="66" charset="0"/>
              </a:rPr>
              <a:t>1</a:t>
            </a:r>
            <a:r>
              <a:rPr lang="fr-FR" sz="3600">
                <a:latin typeface="Comic Sans MS" pitchFamily="66" charset="0"/>
              </a:rPr>
              <a:t> = nombre de moles de soluté</a:t>
            </a:r>
          </a:p>
          <a:p>
            <a:pPr>
              <a:buFont typeface="Wingdings" pitchFamily="2" charset="2"/>
              <a:buNone/>
            </a:pPr>
            <a:r>
              <a:rPr lang="fr-FR" sz="3600">
                <a:latin typeface="Comic Sans MS" pitchFamily="66" charset="0"/>
              </a:rPr>
              <a:t>n</a:t>
            </a:r>
            <a:r>
              <a:rPr lang="fr-FR" sz="3600" baseline="-25000">
                <a:latin typeface="Comic Sans MS" pitchFamily="66" charset="0"/>
              </a:rPr>
              <a:t>0</a:t>
            </a:r>
            <a:r>
              <a:rPr lang="fr-FR" sz="3600">
                <a:latin typeface="Comic Sans MS" pitchFamily="66" charset="0"/>
              </a:rPr>
              <a:t> = nombre de moles du solvant</a:t>
            </a:r>
          </a:p>
          <a:p>
            <a:pPr algn="ctr">
              <a:buFont typeface="Wingdings" pitchFamily="2" charset="2"/>
              <a:buNone/>
            </a:pPr>
            <a:endParaRPr lang="fr-FR" sz="2700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763713" y="1773238"/>
          <a:ext cx="5688012" cy="3168650"/>
        </p:xfrm>
        <a:graphic>
          <a:graphicData uri="http://schemas.openxmlformats.org/presentationml/2006/ole">
            <p:oleObj spid="_x0000_s18436" name="Equation" r:id="rId3" imgW="888840" imgH="49500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214290"/>
            <a:ext cx="8153400" cy="1143000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latin typeface="Comic Sans MS" pitchFamily="66" charset="0"/>
              </a:rPr>
              <a:t>EXEMPLE 2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362950" cy="4895850"/>
          </a:xfrm>
        </p:spPr>
        <p:txBody>
          <a:bodyPr/>
          <a:lstStyle/>
          <a:p>
            <a:pPr algn="justLow">
              <a:buFont typeface="Wingdings" pitchFamily="2" charset="2"/>
              <a:buNone/>
            </a:pPr>
            <a:r>
              <a:rPr lang="fr-FR" sz="3600" dirty="0">
                <a:latin typeface="Comic Sans MS" pitchFamily="66" charset="0"/>
              </a:rPr>
              <a:t>Solution aqueuse de glucose à 36 </a:t>
            </a:r>
            <a:r>
              <a:rPr lang="fr-FR" sz="3600" dirty="0" smtClean="0">
                <a:latin typeface="Comic Sans MS" pitchFamily="66" charset="0"/>
              </a:rPr>
              <a:t>g/l</a:t>
            </a:r>
          </a:p>
          <a:p>
            <a:pPr algn="justLow">
              <a:buNone/>
            </a:pPr>
            <a:r>
              <a:rPr lang="fr-FR" sz="3600" dirty="0" smtClean="0">
                <a:latin typeface="Comic Sans MS" pitchFamily="66" charset="0"/>
              </a:rPr>
              <a:t>F </a:t>
            </a:r>
            <a:r>
              <a:rPr lang="fr-FR" sz="3600" baseline="-25000" dirty="0" smtClean="0">
                <a:latin typeface="Comic Sans MS" pitchFamily="66" charset="0"/>
              </a:rPr>
              <a:t>soluté</a:t>
            </a:r>
            <a:r>
              <a:rPr lang="fr-FR" sz="3600" dirty="0" smtClean="0">
                <a:latin typeface="Comic Sans MS" pitchFamily="66" charset="0"/>
              </a:rPr>
              <a:t> ? </a:t>
            </a:r>
            <a:r>
              <a:rPr lang="fr-FR" sz="3600" dirty="0" err="1" smtClean="0">
                <a:latin typeface="Comic Sans MS" pitchFamily="66" charset="0"/>
              </a:rPr>
              <a:t>F</a:t>
            </a:r>
            <a:r>
              <a:rPr lang="fr-FR" sz="3600" baseline="-25000" dirty="0" err="1" smtClean="0">
                <a:latin typeface="Comic Sans MS" pitchFamily="66" charset="0"/>
              </a:rPr>
              <a:t>solvant</a:t>
            </a:r>
            <a:r>
              <a:rPr lang="fr-FR" sz="3600" baseline="-25000" dirty="0" smtClean="0">
                <a:latin typeface="Comic Sans MS" pitchFamily="66" charset="0"/>
              </a:rPr>
              <a:t> </a:t>
            </a:r>
            <a:r>
              <a:rPr lang="fr-FR" sz="3600" dirty="0" smtClean="0">
                <a:latin typeface="Comic Sans MS" pitchFamily="66" charset="0"/>
              </a:rPr>
              <a:t>?</a:t>
            </a:r>
            <a:endParaRPr lang="fr-FR" sz="3600" dirty="0">
              <a:latin typeface="Comic Sans MS" pitchFamily="66" charset="0"/>
            </a:endParaRPr>
          </a:p>
          <a:p>
            <a:pPr algn="justLow">
              <a:buFont typeface="Wingdings" pitchFamily="2" charset="2"/>
              <a:buNone/>
            </a:pPr>
            <a:r>
              <a:rPr lang="fr-FR" sz="3600" dirty="0">
                <a:latin typeface="Comic Sans MS" pitchFamily="66" charset="0"/>
              </a:rPr>
              <a:t>n</a:t>
            </a:r>
            <a:r>
              <a:rPr lang="fr-FR" sz="3600" baseline="-25000" dirty="0">
                <a:latin typeface="Comic Sans MS" pitchFamily="66" charset="0"/>
              </a:rPr>
              <a:t>1</a:t>
            </a:r>
            <a:r>
              <a:rPr lang="fr-FR" sz="3600" dirty="0">
                <a:latin typeface="Comic Sans MS" pitchFamily="66" charset="0"/>
              </a:rPr>
              <a:t> = 36 / 180=0,2 ; n</a:t>
            </a:r>
            <a:r>
              <a:rPr lang="fr-FR" sz="3600" baseline="-25000" dirty="0">
                <a:latin typeface="Comic Sans MS" pitchFamily="66" charset="0"/>
              </a:rPr>
              <a:t>0</a:t>
            </a:r>
            <a:r>
              <a:rPr lang="fr-FR" sz="3600" dirty="0">
                <a:latin typeface="Comic Sans MS" pitchFamily="66" charset="0"/>
              </a:rPr>
              <a:t>=(1000-36)/18= 53,55</a:t>
            </a:r>
          </a:p>
          <a:p>
            <a:pPr algn="just">
              <a:buNone/>
            </a:pPr>
            <a:r>
              <a:rPr lang="fr-FR" sz="3600" b="1" dirty="0">
                <a:solidFill>
                  <a:srgbClr val="FF33CC"/>
                </a:solidFill>
                <a:latin typeface="Comic Sans MS" pitchFamily="66" charset="0"/>
              </a:rPr>
              <a:t>F</a:t>
            </a:r>
            <a:r>
              <a:rPr lang="fr-FR" sz="3600" b="1" baseline="-25000" dirty="0">
                <a:solidFill>
                  <a:srgbClr val="FF33CC"/>
                </a:solidFill>
                <a:latin typeface="Comic Sans MS" pitchFamily="66" charset="0"/>
              </a:rPr>
              <a:t>SOLUTE</a:t>
            </a:r>
            <a:r>
              <a:rPr lang="fr-FR" sz="3600" b="1" dirty="0">
                <a:latin typeface="Comic Sans MS" pitchFamily="66" charset="0"/>
              </a:rPr>
              <a:t>=0,2</a:t>
            </a:r>
            <a:r>
              <a:rPr lang="fr-FR" sz="3600" b="1" dirty="0" smtClean="0">
                <a:latin typeface="Comic Sans MS" pitchFamily="66" charset="0"/>
              </a:rPr>
              <a:t>/(0,2+53,55)=0,0037</a:t>
            </a:r>
            <a:endParaRPr lang="fr-FR" sz="3600" b="1" dirty="0">
              <a:latin typeface="Comic Sans MS" pitchFamily="66" charset="0"/>
            </a:endParaRPr>
          </a:p>
          <a:p>
            <a:pPr algn="justLow">
              <a:buNone/>
            </a:pPr>
            <a:r>
              <a:rPr lang="fr-FR" sz="3600" b="1" dirty="0" smtClean="0">
                <a:solidFill>
                  <a:srgbClr val="FF33CC"/>
                </a:solidFill>
                <a:latin typeface="Comic Sans MS" pitchFamily="66" charset="0"/>
              </a:rPr>
              <a:t>F</a:t>
            </a:r>
            <a:r>
              <a:rPr lang="fr-FR" sz="3600" b="1" baseline="-25000" dirty="0" smtClean="0">
                <a:solidFill>
                  <a:srgbClr val="FF33CC"/>
                </a:solidFill>
                <a:latin typeface="Comic Sans MS" pitchFamily="66" charset="0"/>
              </a:rPr>
              <a:t>SOLVANT</a:t>
            </a:r>
            <a:r>
              <a:rPr lang="fr-FR" sz="3600" b="1" dirty="0" smtClean="0">
                <a:latin typeface="Comic Sans MS" pitchFamily="66" charset="0"/>
              </a:rPr>
              <a:t>=53,55/(0,2+53,55)=0,9962</a:t>
            </a:r>
            <a:endParaRPr lang="fr-FR" sz="3600" b="1" dirty="0">
              <a:latin typeface="Comic Sans MS" pitchFamily="66" charset="0"/>
            </a:endParaRPr>
          </a:p>
          <a:p>
            <a:pPr algn="ctr">
              <a:buFont typeface="Wingdings" pitchFamily="2" charset="2"/>
              <a:buNone/>
            </a:pPr>
            <a:r>
              <a:rPr lang="fr-FR" sz="3600" dirty="0">
                <a:latin typeface="Comic Sans MS" pitchFamily="66" charset="0"/>
                <a:sym typeface="Symbol" pitchFamily="18" charset="2"/>
              </a:rPr>
              <a:t></a:t>
            </a:r>
            <a:r>
              <a:rPr lang="fr-FR" sz="3600" dirty="0">
                <a:latin typeface="Comic Sans MS" pitchFamily="66" charset="0"/>
              </a:rPr>
              <a:t>F </a:t>
            </a:r>
            <a:r>
              <a:rPr lang="fr-FR" sz="3600" baseline="-25000" dirty="0">
                <a:latin typeface="Comic Sans MS" pitchFamily="66" charset="0"/>
              </a:rPr>
              <a:t>soluté</a:t>
            </a:r>
            <a:r>
              <a:rPr lang="fr-FR" sz="3600" dirty="0">
                <a:latin typeface="Comic Sans MS" pitchFamily="66" charset="0"/>
              </a:rPr>
              <a:t> + </a:t>
            </a:r>
            <a:r>
              <a:rPr lang="fr-FR" sz="3600" dirty="0" err="1">
                <a:latin typeface="Comic Sans MS" pitchFamily="66" charset="0"/>
              </a:rPr>
              <a:t>F</a:t>
            </a:r>
            <a:r>
              <a:rPr lang="fr-FR" sz="3600" baseline="-25000" dirty="0" err="1">
                <a:latin typeface="Comic Sans MS" pitchFamily="66" charset="0"/>
              </a:rPr>
              <a:t>solvant</a:t>
            </a:r>
            <a:r>
              <a:rPr lang="fr-FR" sz="3600" dirty="0">
                <a:latin typeface="Comic Sans MS" pitchFamily="66" charset="0"/>
              </a:rPr>
              <a:t> = 1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14290"/>
            <a:ext cx="8153400" cy="1143000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latin typeface="Comic Sans MS" pitchFamily="66" charset="0"/>
              </a:rPr>
              <a:t>EXEMPLE </a:t>
            </a:r>
            <a:r>
              <a:rPr lang="fr-FR" sz="4800" b="1" dirty="0" smtClean="0">
                <a:solidFill>
                  <a:srgbClr val="66FF33"/>
                </a:solidFill>
                <a:latin typeface="Comic Sans MS" pitchFamily="66" charset="0"/>
              </a:rPr>
              <a:t>3</a:t>
            </a:r>
            <a:endParaRPr lang="fr-FR" sz="4800" b="1" dirty="0">
              <a:solidFill>
                <a:srgbClr val="66FF33"/>
              </a:solidFill>
              <a:latin typeface="Comic Sans MS" pitchFamily="66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362950" cy="4895850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fr-FR" sz="3600" dirty="0" smtClean="0">
                <a:latin typeface="Comic Sans MS" pitchFamily="66" charset="0"/>
              </a:rPr>
              <a:t>Quelle est la fraction molaire d’alcool ( M = 46 g)  dans un mélange eau alcool à 70% en poids d’alcool?</a:t>
            </a:r>
          </a:p>
          <a:p>
            <a:pPr algn="just">
              <a:buFont typeface="Wingdings" pitchFamily="2" charset="2"/>
              <a:buNone/>
            </a:pPr>
            <a:r>
              <a:rPr lang="fr-FR" sz="3600" dirty="0" smtClean="0">
                <a:latin typeface="Comic Sans MS" pitchFamily="66" charset="0"/>
              </a:rPr>
              <a:t>100 g de solution </a:t>
            </a:r>
            <a:r>
              <a:rPr lang="fr-FR" sz="3600" dirty="0" smtClean="0">
                <a:latin typeface="Comic Sans MS" pitchFamily="66" charset="0"/>
                <a:sym typeface="Wingdings" pitchFamily="2" charset="2"/>
              </a:rPr>
              <a:t> 70g d’alcool = 70/46 = 1,52 mol</a:t>
            </a:r>
          </a:p>
          <a:p>
            <a:pPr algn="just">
              <a:buFont typeface="Wingdings" pitchFamily="2" charset="2"/>
              <a:buNone/>
            </a:pPr>
            <a:r>
              <a:rPr lang="fr-FR" sz="3600" dirty="0" smtClean="0">
                <a:latin typeface="Comic Sans MS" pitchFamily="66" charset="0"/>
                <a:sym typeface="Wingdings" pitchFamily="2" charset="2"/>
              </a:rPr>
              <a:t>30 g d’eau = 30/18 = 1,66 mol</a:t>
            </a:r>
          </a:p>
          <a:p>
            <a:pPr algn="just">
              <a:buFont typeface="Wingdings" pitchFamily="2" charset="2"/>
              <a:buNone/>
            </a:pPr>
            <a:r>
              <a:rPr lang="fr-FR" sz="3600" dirty="0" err="1" smtClean="0">
                <a:latin typeface="Comic Sans MS" pitchFamily="66" charset="0"/>
                <a:sym typeface="Wingdings" pitchFamily="2" charset="2"/>
              </a:rPr>
              <a:t>F</a:t>
            </a:r>
            <a:r>
              <a:rPr lang="fr-FR" sz="3600" baseline="-25000" dirty="0" err="1" smtClean="0">
                <a:latin typeface="Comic Sans MS" pitchFamily="66" charset="0"/>
                <a:sym typeface="Wingdings" pitchFamily="2" charset="2"/>
              </a:rPr>
              <a:t>alcool</a:t>
            </a:r>
            <a:r>
              <a:rPr lang="fr-FR" sz="3600" dirty="0" smtClean="0">
                <a:latin typeface="Comic Sans MS" pitchFamily="66" charset="0"/>
                <a:sym typeface="Wingdings" pitchFamily="2" charset="2"/>
              </a:rPr>
              <a:t> = 1,52 / (1,52 + 1,66)  = 0,477 </a:t>
            </a:r>
            <a:endParaRPr lang="fr-FR" sz="36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286808" cy="1422404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54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Concentration ionique ( ou </a:t>
            </a:r>
            <a:r>
              <a:rPr lang="fr-FR" sz="5400" b="1" dirty="0" err="1" smtClean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Ionarité</a:t>
            </a:r>
            <a:r>
              <a:rPr lang="fr-FR" sz="54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)</a:t>
            </a:r>
            <a:endParaRPr lang="fr-FR" sz="5400" b="1" dirty="0">
              <a:solidFill>
                <a:srgbClr val="66FF33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500034" y="1643050"/>
            <a:ext cx="8153400" cy="4457720"/>
          </a:xfrm>
        </p:spPr>
        <p:txBody>
          <a:bodyPr/>
          <a:lstStyle/>
          <a:p>
            <a:pPr algn="just">
              <a:buNone/>
            </a:pPr>
            <a:r>
              <a:rPr lang="fr-FR" sz="3600" dirty="0" smtClean="0">
                <a:latin typeface="Comic Sans MS" pitchFamily="66" charset="0"/>
              </a:rPr>
              <a:t>C’est le nombre d’ions gramme  ( ou moles d’ion) par  unité de volume de la solution dû à la dissociation des molécules de soluté</a:t>
            </a:r>
          </a:p>
          <a:p>
            <a:pPr algn="just">
              <a:buNone/>
            </a:pPr>
            <a:r>
              <a:rPr lang="fr-FR" sz="3600" dirty="0" smtClean="0">
                <a:latin typeface="Comic Sans MS" pitchFamily="66" charset="0"/>
              </a:rPr>
              <a:t>				</a:t>
            </a:r>
            <a:r>
              <a:rPr lang="fr-FR" sz="4800" dirty="0" smtClean="0">
                <a:solidFill>
                  <a:srgbClr val="FFFF00"/>
                </a:solidFill>
                <a:latin typeface="Comic Sans MS" pitchFamily="66" charset="0"/>
              </a:rPr>
              <a:t>C</a:t>
            </a:r>
            <a:r>
              <a:rPr lang="fr-FR" sz="4800" baseline="-25000" dirty="0" smtClean="0">
                <a:solidFill>
                  <a:srgbClr val="FFFF00"/>
                </a:solidFill>
                <a:latin typeface="Comic Sans MS" pitchFamily="66" charset="0"/>
              </a:rPr>
              <a:t>i</a:t>
            </a:r>
            <a:r>
              <a:rPr lang="fr-FR" sz="4800" dirty="0" smtClean="0">
                <a:solidFill>
                  <a:srgbClr val="FFFF00"/>
                </a:solidFill>
                <a:latin typeface="Comic Sans MS" pitchFamily="66" charset="0"/>
              </a:rPr>
              <a:t> = </a:t>
            </a:r>
            <a:r>
              <a:rPr lang="el-GR" sz="4800" dirty="0" smtClean="0">
                <a:solidFill>
                  <a:srgbClr val="FFFF00"/>
                </a:solidFill>
                <a:latin typeface="Comic Sans MS" pitchFamily="66" charset="0"/>
              </a:rPr>
              <a:t>α</a:t>
            </a:r>
            <a:r>
              <a:rPr lang="fr-FR" sz="4800" dirty="0" smtClean="0">
                <a:solidFill>
                  <a:srgbClr val="FFFF00"/>
                </a:solidFill>
                <a:latin typeface="Comic Sans MS" pitchFamily="66" charset="0"/>
              </a:rPr>
              <a:t>.N</a:t>
            </a:r>
            <a:r>
              <a:rPr lang="fr-FR" sz="4800" baseline="-25000" dirty="0" smtClean="0">
                <a:solidFill>
                  <a:srgbClr val="FFFF00"/>
                </a:solidFill>
                <a:latin typeface="Comic Sans MS" pitchFamily="66" charset="0"/>
              </a:rPr>
              <a:t>i</a:t>
            </a:r>
            <a:r>
              <a:rPr lang="fr-FR" sz="4800" dirty="0" smtClean="0">
                <a:solidFill>
                  <a:srgbClr val="FFFF00"/>
                </a:solidFill>
                <a:latin typeface="Comic Sans MS" pitchFamily="66" charset="0"/>
              </a:rPr>
              <a:t>. m</a:t>
            </a:r>
          </a:p>
          <a:p>
            <a:pPr algn="just">
              <a:buNone/>
            </a:pPr>
            <a:r>
              <a:rPr lang="fr-FR" sz="3600" dirty="0" smtClean="0">
                <a:latin typeface="Comic Sans MS" pitchFamily="66" charset="0"/>
              </a:rPr>
              <a:t>N</a:t>
            </a:r>
            <a:r>
              <a:rPr lang="fr-FR" sz="3600" baseline="-25000" dirty="0" smtClean="0">
                <a:latin typeface="Comic Sans MS" pitchFamily="66" charset="0"/>
              </a:rPr>
              <a:t>i</a:t>
            </a:r>
            <a:r>
              <a:rPr lang="fr-FR" sz="3600" dirty="0" smtClean="0">
                <a:latin typeface="Comic Sans MS" pitchFamily="66" charset="0"/>
              </a:rPr>
              <a:t>= Nombre  d’ions; </a:t>
            </a:r>
          </a:p>
          <a:p>
            <a:pPr algn="just">
              <a:buNone/>
            </a:pPr>
            <a:r>
              <a:rPr lang="el-GR" sz="3600" dirty="0" smtClean="0">
                <a:latin typeface="Comic Sans MS" pitchFamily="66" charset="0"/>
              </a:rPr>
              <a:t>α</a:t>
            </a:r>
            <a:r>
              <a:rPr lang="fr-FR" sz="3600" dirty="0" smtClean="0">
                <a:latin typeface="Comic Sans MS" pitchFamily="66" charset="0"/>
              </a:rPr>
              <a:t>= </a:t>
            </a:r>
            <a:r>
              <a:rPr lang="fr-FR" sz="3600" dirty="0" err="1" smtClean="0">
                <a:latin typeface="Comic Sans MS" pitchFamily="66" charset="0"/>
              </a:rPr>
              <a:t>Coef</a:t>
            </a:r>
            <a:r>
              <a:rPr lang="fr-FR" sz="3600" dirty="0" smtClean="0">
                <a:latin typeface="Comic Sans MS" pitchFamily="66" charset="0"/>
              </a:rPr>
              <a:t>. dissociation 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/>
      <p:bldP spid="4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214290"/>
            <a:ext cx="8153400" cy="1143000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latin typeface="Comic Sans MS" pitchFamily="66" charset="0"/>
              </a:rPr>
              <a:t>EXEMPLE 4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362950" cy="4895850"/>
          </a:xfrm>
        </p:spPr>
        <p:txBody>
          <a:bodyPr/>
          <a:lstStyle/>
          <a:p>
            <a:pPr algn="justLow">
              <a:buFont typeface="Wingdings" pitchFamily="2" charset="2"/>
              <a:buNone/>
            </a:pPr>
            <a:r>
              <a:rPr lang="fr-FR" sz="3600" dirty="0" smtClean="0">
                <a:latin typeface="Comic Sans MS" pitchFamily="66" charset="0"/>
              </a:rPr>
              <a:t>Soit une solution </a:t>
            </a:r>
            <a:r>
              <a:rPr lang="fr-FR" sz="3600" dirty="0" err="1" smtClean="0">
                <a:latin typeface="Comic Sans MS" pitchFamily="66" charset="0"/>
              </a:rPr>
              <a:t>décimolaire</a:t>
            </a:r>
            <a:r>
              <a:rPr lang="fr-FR" sz="3600" dirty="0" smtClean="0">
                <a:latin typeface="Comic Sans MS" pitchFamily="66" charset="0"/>
              </a:rPr>
              <a:t> de CaCl</a:t>
            </a:r>
            <a:r>
              <a:rPr lang="fr-FR" sz="3600" baseline="-25000" dirty="0" smtClean="0">
                <a:latin typeface="Comic Sans MS" pitchFamily="66" charset="0"/>
              </a:rPr>
              <a:t>2</a:t>
            </a:r>
            <a:r>
              <a:rPr lang="fr-FR" sz="3600" dirty="0" smtClean="0">
                <a:latin typeface="Comic Sans MS" pitchFamily="66" charset="0"/>
              </a:rPr>
              <a:t>. </a:t>
            </a:r>
          </a:p>
          <a:p>
            <a:pPr marL="92075" indent="-92075" algn="just">
              <a:buNone/>
              <a:tabLst>
                <a:tab pos="92075" algn="l"/>
                <a:tab pos="182563" algn="l"/>
              </a:tabLst>
            </a:pPr>
            <a:r>
              <a:rPr lang="fr-FR" sz="3600" dirty="0" smtClean="0">
                <a:latin typeface="Comic Sans MS" pitchFamily="66" charset="0"/>
              </a:rPr>
              <a:t>Concentration ionique? en supposant	</a:t>
            </a:r>
            <a:r>
              <a:rPr lang="el-GR" sz="3600" dirty="0" smtClean="0">
                <a:latin typeface="Comic Sans MS" pitchFamily="66" charset="0"/>
              </a:rPr>
              <a:t>α</a:t>
            </a:r>
            <a:r>
              <a:rPr lang="fr-FR" sz="3600" dirty="0" smtClean="0">
                <a:latin typeface="Comic Sans MS" pitchFamily="66" charset="0"/>
              </a:rPr>
              <a:t>=0,2 	</a:t>
            </a:r>
          </a:p>
          <a:p>
            <a:pPr algn="ctr">
              <a:buNone/>
            </a:pPr>
            <a:r>
              <a:rPr lang="fr-FR" sz="3600" dirty="0" smtClean="0">
                <a:latin typeface="Comic Sans MS" pitchFamily="66" charset="0"/>
              </a:rPr>
              <a:t>CaCl</a:t>
            </a:r>
            <a:r>
              <a:rPr lang="fr-FR" sz="3600" baseline="-25000" dirty="0" smtClean="0">
                <a:latin typeface="Comic Sans MS" pitchFamily="66" charset="0"/>
              </a:rPr>
              <a:t>2    </a:t>
            </a:r>
            <a:r>
              <a:rPr lang="fr-FR" sz="3600" dirty="0" smtClean="0">
                <a:latin typeface="Comic Sans MS" pitchFamily="66" charset="0"/>
                <a:sym typeface="Wingdings" pitchFamily="2" charset="2"/>
              </a:rPr>
              <a:t></a:t>
            </a:r>
            <a:r>
              <a:rPr lang="fr-FR" sz="3600" dirty="0" smtClean="0">
                <a:latin typeface="Comic Sans MS" pitchFamily="66" charset="0"/>
              </a:rPr>
              <a:t>Ca </a:t>
            </a:r>
            <a:r>
              <a:rPr lang="fr-FR" sz="3600" baseline="30000" dirty="0" smtClean="0">
                <a:latin typeface="Comic Sans MS" pitchFamily="66" charset="0"/>
              </a:rPr>
              <a:t>2+</a:t>
            </a:r>
            <a:r>
              <a:rPr lang="fr-FR" sz="3600" dirty="0" smtClean="0">
                <a:latin typeface="Comic Sans MS" pitchFamily="66" charset="0"/>
              </a:rPr>
              <a:t> + 2 Cl</a:t>
            </a:r>
            <a:r>
              <a:rPr lang="fr-FR" sz="3600" baseline="30000" dirty="0" smtClean="0">
                <a:latin typeface="Comic Sans MS" pitchFamily="66" charset="0"/>
              </a:rPr>
              <a:t>-</a:t>
            </a:r>
          </a:p>
          <a:p>
            <a:pPr algn="justLow">
              <a:buNone/>
            </a:pPr>
            <a:r>
              <a:rPr lang="fr-FR" sz="3600" dirty="0" smtClean="0">
                <a:latin typeface="Comic Sans MS" pitchFamily="66" charset="0"/>
              </a:rPr>
              <a:t>Ca </a:t>
            </a:r>
            <a:r>
              <a:rPr lang="fr-FR" sz="3600" baseline="30000" dirty="0" smtClean="0">
                <a:latin typeface="Comic Sans MS" pitchFamily="66" charset="0"/>
              </a:rPr>
              <a:t>2+  </a:t>
            </a:r>
            <a:r>
              <a:rPr lang="fr-FR" sz="3600" dirty="0" smtClean="0">
                <a:latin typeface="Comic Sans MS" pitchFamily="66" charset="0"/>
              </a:rPr>
              <a:t>: 0,1 . 0,2 = 0,02 mole/l</a:t>
            </a:r>
          </a:p>
          <a:p>
            <a:pPr algn="justLow">
              <a:buNone/>
            </a:pPr>
            <a:r>
              <a:rPr lang="fr-FR" sz="3600" dirty="0" smtClean="0">
                <a:latin typeface="Comic Sans MS" pitchFamily="66" charset="0"/>
              </a:rPr>
              <a:t>Cl</a:t>
            </a:r>
            <a:r>
              <a:rPr lang="fr-FR" sz="3600" baseline="30000" dirty="0" smtClean="0">
                <a:latin typeface="Comic Sans MS" pitchFamily="66" charset="0"/>
              </a:rPr>
              <a:t>- </a:t>
            </a:r>
            <a:r>
              <a:rPr lang="fr-FR" sz="3600" dirty="0" smtClean="0">
                <a:latin typeface="Comic Sans MS" pitchFamily="66" charset="0"/>
              </a:rPr>
              <a:t>: 2. 0,1 . 0,2 = 0,04 mole/l</a:t>
            </a:r>
            <a:endParaRPr lang="fr-FR" sz="3600" baseline="30000" dirty="0">
              <a:latin typeface="Comic Sans MS" pitchFamily="66" charset="0"/>
            </a:endParaRPr>
          </a:p>
          <a:p>
            <a:pPr algn="justLow">
              <a:buNone/>
            </a:pPr>
            <a:r>
              <a:rPr lang="fr-FR" sz="3600" dirty="0" smtClean="0">
                <a:latin typeface="Comic Sans MS" pitchFamily="66" charset="0"/>
              </a:rPr>
              <a:t>Ci </a:t>
            </a:r>
            <a:r>
              <a:rPr lang="fr-FR" sz="3600" baseline="30000" dirty="0" smtClean="0">
                <a:latin typeface="Comic Sans MS" pitchFamily="66" charset="0"/>
              </a:rPr>
              <a:t>= </a:t>
            </a:r>
            <a:r>
              <a:rPr lang="fr-FR" sz="3600" dirty="0" smtClean="0">
                <a:latin typeface="Comic Sans MS" pitchFamily="66" charset="0"/>
              </a:rPr>
              <a:t>: 0,06 mole/l</a:t>
            </a:r>
            <a:endParaRPr lang="fr-FR" sz="3600" baseline="300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53400" cy="901719"/>
          </a:xfrm>
          <a:solidFill>
            <a:srgbClr val="66FF33"/>
          </a:solidFill>
        </p:spPr>
        <p:txBody>
          <a:bodyPr/>
          <a:lstStyle/>
          <a:p>
            <a:pPr algn="ctr"/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QCM2</a:t>
            </a:r>
            <a:endParaRPr lang="fr-F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3400" y="1428736"/>
            <a:ext cx="8153400" cy="4438664"/>
          </a:xfrm>
        </p:spPr>
        <p:txBody>
          <a:bodyPr/>
          <a:lstStyle/>
          <a:p>
            <a:pPr marL="0" indent="0" algn="just">
              <a:buClr>
                <a:schemeClr val="tx1"/>
              </a:buClr>
              <a:buNone/>
            </a:pPr>
            <a:r>
              <a:rPr lang="fr-FR" dirty="0" smtClean="0">
                <a:latin typeface="Comic Sans MS" pitchFamily="66" charset="0"/>
              </a:rPr>
              <a:t>Déterminer les facteurs de conversion entre le pascal (Pa) et la barye (Ba).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dirty="0" smtClean="0">
                <a:latin typeface="Comic Sans MS" pitchFamily="66" charset="0"/>
              </a:rPr>
              <a:t>1 Pa = 1000 Ba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dirty="0" smtClean="0">
                <a:latin typeface="Comic Sans MS" pitchFamily="66" charset="0"/>
              </a:rPr>
              <a:t>1 Pa = 100 Ba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dirty="0" smtClean="0">
                <a:latin typeface="Comic Sans MS" pitchFamily="66" charset="0"/>
              </a:rPr>
              <a:t>1 Pa = 1 Ba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dirty="0" smtClean="0">
                <a:latin typeface="Comic Sans MS" pitchFamily="66" charset="0"/>
              </a:rPr>
              <a:t>1 Pa = 10 Ba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dirty="0" smtClean="0">
                <a:latin typeface="Comic Sans MS" pitchFamily="66" charset="0"/>
              </a:rPr>
              <a:t>1 Pa = 0,1 Ba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endParaRPr lang="fr-FR" dirty="0" smtClean="0">
              <a:latin typeface="Comic Sans MS" pitchFamily="66" charset="0"/>
            </a:endParaRP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endParaRPr lang="fr-FR" dirty="0" smtClean="0">
              <a:latin typeface="Comic Sans MS" pitchFamily="66" charset="0"/>
            </a:endParaRP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endParaRPr lang="fr-FR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57166"/>
            <a:ext cx="8153400" cy="785834"/>
          </a:xfrm>
          <a:solidFill>
            <a:srgbClr val="66FF33"/>
          </a:solidFill>
        </p:spPr>
        <p:txBody>
          <a:bodyPr/>
          <a:lstStyle/>
          <a:p>
            <a:pPr algn="ctr"/>
            <a:r>
              <a:rPr lang="fr-F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QCM1</a:t>
            </a:r>
            <a:endParaRPr lang="fr-FR" sz="48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96975"/>
            <a:ext cx="8431213" cy="4670425"/>
          </a:xfrm>
        </p:spPr>
        <p:txBody>
          <a:bodyPr/>
          <a:lstStyle/>
          <a:p>
            <a:pPr marL="0" indent="0" algn="justLow">
              <a:lnSpc>
                <a:spcPct val="80000"/>
              </a:lnSpc>
              <a:buFont typeface="Wingdings" pitchFamily="2" charset="2"/>
              <a:buNone/>
            </a:pPr>
            <a:r>
              <a:rPr lang="fr-FR" sz="3600" dirty="0">
                <a:latin typeface="Comic Sans MS" pitchFamily="66" charset="0"/>
              </a:rPr>
              <a:t>On mélange 1 dl d’une solution aqueuse de </a:t>
            </a:r>
            <a:r>
              <a:rPr lang="fr-FR" sz="3600" dirty="0" err="1">
                <a:latin typeface="Comic Sans MS" pitchFamily="66" charset="0"/>
              </a:rPr>
              <a:t>NaCl</a:t>
            </a:r>
            <a:r>
              <a:rPr lang="fr-FR" sz="3600" dirty="0">
                <a:latin typeface="Comic Sans MS" pitchFamily="66" charset="0"/>
              </a:rPr>
              <a:t> à 58 </a:t>
            </a:r>
            <a:r>
              <a:rPr lang="fr-FR" sz="3600" dirty="0" err="1">
                <a:latin typeface="Comic Sans MS" pitchFamily="66" charset="0"/>
              </a:rPr>
              <a:t>g.l</a:t>
            </a:r>
            <a:r>
              <a:rPr lang="fr-FR" sz="3600" baseline="30000" dirty="0">
                <a:latin typeface="Comic Sans MS" pitchFamily="66" charset="0"/>
              </a:rPr>
              <a:t>-1</a:t>
            </a:r>
            <a:r>
              <a:rPr lang="fr-FR" sz="3600" dirty="0">
                <a:latin typeface="Comic Sans MS" pitchFamily="66" charset="0"/>
              </a:rPr>
              <a:t> avec 0.9 l d’eau. Quelle est la concentration pondérale de la solution résultante ?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 dirty="0">
                <a:latin typeface="Comic Sans MS" pitchFamily="66" charset="0"/>
              </a:rPr>
              <a:t> 58 </a:t>
            </a:r>
            <a:r>
              <a:rPr lang="fr-FR" sz="3600" dirty="0" err="1">
                <a:latin typeface="Comic Sans MS" pitchFamily="66" charset="0"/>
              </a:rPr>
              <a:t>g.l</a:t>
            </a:r>
            <a:r>
              <a:rPr lang="fr-FR" sz="3600" baseline="30000" dirty="0">
                <a:latin typeface="Comic Sans MS" pitchFamily="66" charset="0"/>
              </a:rPr>
              <a:t>-1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 dirty="0">
                <a:latin typeface="Comic Sans MS" pitchFamily="66" charset="0"/>
              </a:rPr>
              <a:t> 5,8 </a:t>
            </a:r>
            <a:r>
              <a:rPr lang="fr-FR" sz="3600" dirty="0" err="1">
                <a:latin typeface="Comic Sans MS" pitchFamily="66" charset="0"/>
              </a:rPr>
              <a:t>g.l</a:t>
            </a:r>
            <a:r>
              <a:rPr lang="fr-FR" sz="3600" baseline="30000" dirty="0">
                <a:latin typeface="Comic Sans MS" pitchFamily="66" charset="0"/>
              </a:rPr>
              <a:t>-1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 dirty="0">
                <a:latin typeface="Comic Sans MS" pitchFamily="66" charset="0"/>
              </a:rPr>
              <a:t> 580 </a:t>
            </a:r>
            <a:r>
              <a:rPr lang="fr-FR" sz="3600" dirty="0" err="1">
                <a:latin typeface="Comic Sans MS" pitchFamily="66" charset="0"/>
              </a:rPr>
              <a:t>g.l</a:t>
            </a:r>
            <a:r>
              <a:rPr lang="fr-FR" sz="3600" baseline="30000" dirty="0">
                <a:latin typeface="Comic Sans MS" pitchFamily="66" charset="0"/>
              </a:rPr>
              <a:t>-1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 dirty="0">
                <a:latin typeface="Comic Sans MS" pitchFamily="66" charset="0"/>
              </a:rPr>
              <a:t> 5,8 </a:t>
            </a:r>
            <a:r>
              <a:rPr lang="fr-FR" sz="3600" dirty="0" err="1">
                <a:latin typeface="Comic Sans MS" pitchFamily="66" charset="0"/>
              </a:rPr>
              <a:t>kg.m</a:t>
            </a:r>
            <a:r>
              <a:rPr lang="fr-FR" sz="3600" baseline="30000" dirty="0">
                <a:latin typeface="Comic Sans MS" pitchFamily="66" charset="0"/>
              </a:rPr>
              <a:t>-3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 dirty="0">
                <a:latin typeface="Comic Sans MS" pitchFamily="66" charset="0"/>
              </a:rPr>
              <a:t> 58 </a:t>
            </a:r>
            <a:r>
              <a:rPr lang="fr-FR" sz="3600" dirty="0" err="1">
                <a:latin typeface="Comic Sans MS" pitchFamily="66" charset="0"/>
              </a:rPr>
              <a:t>kg.m</a:t>
            </a:r>
            <a:r>
              <a:rPr lang="fr-FR" sz="3600" baseline="30000" dirty="0">
                <a:latin typeface="Comic Sans MS" pitchFamily="66" charset="0"/>
              </a:rPr>
              <a:t>-3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endParaRPr lang="fr-FR" sz="3600" dirty="0">
              <a:latin typeface="Comic Sans MS" pitchFamily="66" charset="0"/>
            </a:endParaRPr>
          </a:p>
          <a:p>
            <a:pPr marL="0" indent="0" algn="justLow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endParaRPr lang="fr-FR" sz="1000" dirty="0">
              <a:latin typeface="Comic Sans MS" pitchFamily="66" charset="0"/>
            </a:endParaRPr>
          </a:p>
          <a:p>
            <a:pPr marL="0" indent="0" algn="justLow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endParaRPr lang="fr-FR" sz="1000" dirty="0">
              <a:latin typeface="Comic Sans MS" pitchFamily="66" charset="0"/>
            </a:endParaRPr>
          </a:p>
          <a:p>
            <a:pPr marL="0" indent="0" algn="justLow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endParaRPr lang="fr-FR" sz="1000" dirty="0">
              <a:latin typeface="Comic Sans MS" pitchFamily="66" charset="0"/>
            </a:endParaRPr>
          </a:p>
          <a:p>
            <a:pPr marL="0" indent="0" algn="justLow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endParaRPr lang="fr-FR" sz="1000" dirty="0">
              <a:latin typeface="Comic Sans MS" pitchFamily="66" charset="0"/>
            </a:endParaRPr>
          </a:p>
          <a:p>
            <a:pPr marL="0" indent="0" algn="justLow">
              <a:lnSpc>
                <a:spcPct val="80000"/>
              </a:lnSpc>
              <a:buFont typeface="Wingdings" pitchFamily="2" charset="2"/>
              <a:buNone/>
            </a:pPr>
            <a:r>
              <a:rPr lang="fr-FR" sz="1000" dirty="0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5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5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 animBg="1"/>
      <p:bldP spid="6553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8153400" cy="850900"/>
          </a:xfrm>
          <a:solidFill>
            <a:srgbClr val="66FF33"/>
          </a:solidFill>
        </p:spPr>
        <p:txBody>
          <a:bodyPr/>
          <a:lstStyle/>
          <a:p>
            <a:pPr algn="ctr"/>
            <a:r>
              <a:rPr lang="fr-F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QCM2</a:t>
            </a:r>
            <a:endParaRPr lang="fr-FR" sz="48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41438"/>
            <a:ext cx="8496300" cy="4525962"/>
          </a:xfrm>
        </p:spPr>
        <p:txBody>
          <a:bodyPr/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800" dirty="0" smtClean="0">
                <a:latin typeface="Comic Sans MS" pitchFamily="66" charset="0"/>
              </a:rPr>
              <a:t>Le plasma peut être assimilé à une solution d’albumine à </a:t>
            </a:r>
            <a:r>
              <a:rPr lang="fr-FR" sz="2800" dirty="0">
                <a:latin typeface="Comic Sans MS" pitchFamily="66" charset="0"/>
              </a:rPr>
              <a:t>70 g/l </a:t>
            </a:r>
            <a:r>
              <a:rPr lang="fr-FR" sz="2800" dirty="0" smtClean="0">
                <a:latin typeface="Comic Sans MS" pitchFamily="66" charset="0"/>
              </a:rPr>
              <a:t>avec  </a:t>
            </a:r>
            <a:r>
              <a:rPr lang="fr-FR" sz="2800" dirty="0">
                <a:latin typeface="Comic Sans MS" pitchFamily="66" charset="0"/>
              </a:rPr>
              <a:t>une masse volumique de 1,03 g/ml</a:t>
            </a:r>
            <a:r>
              <a:rPr lang="fr-FR" sz="2800" dirty="0" smtClean="0">
                <a:latin typeface="Comic Sans MS" pitchFamily="66" charset="0"/>
              </a:rPr>
              <a:t>. </a:t>
            </a:r>
            <a:r>
              <a:rPr lang="fr-FR" sz="2800" dirty="0">
                <a:latin typeface="Comic Sans MS" pitchFamily="66" charset="0"/>
              </a:rPr>
              <a:t>[Na+]</a:t>
            </a:r>
            <a:r>
              <a:rPr lang="fr-FR" sz="2800" baseline="-25000" dirty="0">
                <a:latin typeface="Comic Sans MS" pitchFamily="66" charset="0"/>
              </a:rPr>
              <a:t>plasma</a:t>
            </a:r>
            <a:r>
              <a:rPr lang="fr-FR" sz="2800" dirty="0">
                <a:latin typeface="Comic Sans MS" pitchFamily="66" charset="0"/>
              </a:rPr>
              <a:t>= 142 </a:t>
            </a:r>
            <a:r>
              <a:rPr lang="fr-FR" sz="2800" dirty="0" err="1">
                <a:latin typeface="Comic Sans MS" pitchFamily="66" charset="0"/>
              </a:rPr>
              <a:t>mmol</a:t>
            </a:r>
            <a:r>
              <a:rPr lang="fr-FR" sz="2800" dirty="0">
                <a:latin typeface="Comic Sans MS" pitchFamily="66" charset="0"/>
              </a:rPr>
              <a:t>/l</a:t>
            </a:r>
          </a:p>
          <a:p>
            <a:pPr marL="0" indent="0" algn="just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lphaUcPeriod"/>
            </a:pPr>
            <a:r>
              <a:rPr lang="fr-FR" sz="2800" dirty="0">
                <a:latin typeface="Comic Sans MS" pitchFamily="66" charset="0"/>
              </a:rPr>
              <a:t>Un litre de plasma contient 55,56 moles d’eau</a:t>
            </a:r>
          </a:p>
          <a:p>
            <a:pPr marL="0" indent="0" algn="just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lphaUcPeriod"/>
            </a:pPr>
            <a:r>
              <a:rPr lang="fr-FR" sz="2800" dirty="0">
                <a:latin typeface="Comic Sans MS" pitchFamily="66" charset="0"/>
              </a:rPr>
              <a:t>Un litre de plasma contient 53,33 moles d’eau</a:t>
            </a:r>
          </a:p>
          <a:p>
            <a:pPr marL="0" indent="0" algn="just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lphaUcPeriod"/>
            </a:pPr>
            <a:r>
              <a:rPr lang="fr-FR" sz="2800" dirty="0">
                <a:latin typeface="Comic Sans MS" pitchFamily="66" charset="0"/>
              </a:rPr>
              <a:t>Cela correspond à un volume d’eau pure de 960ml</a:t>
            </a:r>
          </a:p>
          <a:p>
            <a:pPr marL="0" indent="0" algn="just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lphaUcPeriod"/>
            </a:pPr>
            <a:r>
              <a:rPr lang="fr-FR" sz="2800" dirty="0">
                <a:latin typeface="Comic Sans MS" pitchFamily="66" charset="0"/>
              </a:rPr>
              <a:t>La masse de sodium par litre de plasma est de 3,27g</a:t>
            </a:r>
          </a:p>
          <a:p>
            <a:pPr marL="0" indent="0" algn="just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lphaUcPeriod"/>
            </a:pPr>
            <a:r>
              <a:rPr lang="fr-FR" sz="2800" dirty="0">
                <a:latin typeface="Comic Sans MS" pitchFamily="66" charset="0"/>
              </a:rPr>
              <a:t>La molalité en sodium est de 142 </a:t>
            </a:r>
            <a:r>
              <a:rPr lang="fr-FR" sz="2800" dirty="0" err="1">
                <a:latin typeface="Comic Sans MS" pitchFamily="66" charset="0"/>
              </a:rPr>
              <a:t>mmol</a:t>
            </a:r>
            <a:r>
              <a:rPr lang="fr-FR" sz="2800" dirty="0">
                <a:latin typeface="Comic Sans MS" pitchFamily="66" charset="0"/>
              </a:rPr>
              <a:t>/kg d’eau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animBg="1"/>
      <p:bldP spid="7577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8153400" cy="923925"/>
          </a:xfrm>
          <a:solidFill>
            <a:srgbClr val="66FF33"/>
          </a:solidFill>
        </p:spPr>
        <p:txBody>
          <a:bodyPr/>
          <a:lstStyle/>
          <a:p>
            <a:pPr algn="ctr"/>
            <a:r>
              <a:rPr lang="fr-F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Réponses QCM2</a:t>
            </a:r>
            <a:endParaRPr lang="fr-FR" sz="48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12875"/>
            <a:ext cx="8153400" cy="47529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800" dirty="0">
                <a:latin typeface="Comic Sans MS" pitchFamily="66" charset="0"/>
              </a:rPr>
              <a:t>1 litre de plasma = 1030 g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800" dirty="0">
                <a:latin typeface="Comic Sans MS" pitchFamily="66" charset="0"/>
              </a:rPr>
              <a:t>Masse d’eau/litre plasma =1030 –70 =960 g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800" dirty="0">
                <a:latin typeface="Comic Sans MS" pitchFamily="66" charset="0"/>
              </a:rPr>
              <a:t>Nombre de moles d’eau / litre de plasma =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800" dirty="0">
                <a:latin typeface="Comic Sans MS" pitchFamily="66" charset="0"/>
              </a:rPr>
              <a:t>960 / 18 = 53,33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800" dirty="0">
                <a:latin typeface="Comic Sans MS" pitchFamily="66" charset="0"/>
              </a:rPr>
              <a:t>Eau :  1 kg/litre  = 1 g /ml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800" dirty="0">
                <a:latin typeface="Comic Sans MS" pitchFamily="66" charset="0"/>
              </a:rPr>
              <a:t>Donc 960 g  d’eau = 960 ml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800" dirty="0">
                <a:latin typeface="Comic Sans MS" pitchFamily="66" charset="0"/>
              </a:rPr>
              <a:t>Masse Na</a:t>
            </a:r>
            <a:r>
              <a:rPr lang="fr-FR" sz="2800" baseline="30000" dirty="0">
                <a:latin typeface="Comic Sans MS" pitchFamily="66" charset="0"/>
              </a:rPr>
              <a:t>+</a:t>
            </a:r>
            <a:r>
              <a:rPr lang="fr-FR" sz="2800" dirty="0">
                <a:latin typeface="Comic Sans MS" pitchFamily="66" charset="0"/>
              </a:rPr>
              <a:t> /litre plasma = 142 10</a:t>
            </a:r>
            <a:r>
              <a:rPr lang="fr-FR" sz="2800" baseline="30000" dirty="0">
                <a:latin typeface="Comic Sans MS" pitchFamily="66" charset="0"/>
              </a:rPr>
              <a:t>-3</a:t>
            </a:r>
            <a:r>
              <a:rPr lang="fr-FR" sz="2800" dirty="0">
                <a:latin typeface="Comic Sans MS" pitchFamily="66" charset="0"/>
              </a:rPr>
              <a:t> 23 = 3,266 g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800" dirty="0">
                <a:latin typeface="Comic Sans MS" pitchFamily="66" charset="0"/>
              </a:rPr>
              <a:t>Molalité Na</a:t>
            </a:r>
            <a:r>
              <a:rPr lang="fr-FR" sz="2800" baseline="30000" dirty="0">
                <a:latin typeface="Comic Sans MS" pitchFamily="66" charset="0"/>
              </a:rPr>
              <a:t>+</a:t>
            </a:r>
            <a:r>
              <a:rPr lang="fr-FR" sz="2800" dirty="0">
                <a:latin typeface="Comic Sans MS" pitchFamily="66" charset="0"/>
              </a:rPr>
              <a:t> = 142 </a:t>
            </a:r>
            <a:r>
              <a:rPr lang="fr-FR" sz="2800" dirty="0" err="1">
                <a:latin typeface="Comic Sans MS" pitchFamily="66" charset="0"/>
              </a:rPr>
              <a:t>mmol</a:t>
            </a:r>
            <a:r>
              <a:rPr lang="fr-FR" sz="2800" dirty="0">
                <a:latin typeface="Comic Sans MS" pitchFamily="66" charset="0"/>
              </a:rPr>
              <a:t> / 0,96 = 147,96 </a:t>
            </a:r>
            <a:r>
              <a:rPr lang="fr-FR" sz="2800" dirty="0" err="1">
                <a:latin typeface="Comic Sans MS" pitchFamily="66" charset="0"/>
              </a:rPr>
              <a:t>mmol</a:t>
            </a:r>
            <a:r>
              <a:rPr lang="fr-FR" sz="2800" dirty="0">
                <a:latin typeface="Comic Sans MS" pitchFamily="66" charset="0"/>
              </a:rPr>
              <a:t>/kg d’eau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1100" dirty="0"/>
              <a:t> 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/>
      <p:bldP spid="7680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8153400" cy="850900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5400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Le Faraday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8291512" cy="4525962"/>
          </a:xfrm>
        </p:spPr>
        <p:txBody>
          <a:bodyPr/>
          <a:lstStyle/>
          <a:p>
            <a:pPr marL="92075" indent="-92075" algn="justLow">
              <a:buNone/>
            </a:pPr>
            <a:r>
              <a:rPr lang="fr-FR" sz="4000" dirty="0" smtClean="0">
                <a:latin typeface="Comic Sans MS" pitchFamily="66" charset="0"/>
              </a:rPr>
              <a:t>1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Faraday ( F)</a:t>
            </a:r>
            <a:r>
              <a:rPr lang="fr-FR" sz="4000" dirty="0" smtClean="0">
                <a:latin typeface="Comic Sans MS" pitchFamily="66" charset="0"/>
              </a:rPr>
              <a:t>= N x e</a:t>
            </a:r>
            <a:r>
              <a:rPr lang="fr-FR" sz="4000" baseline="30000" dirty="0" smtClean="0">
                <a:latin typeface="Comic Sans MS" pitchFamily="66" charset="0"/>
              </a:rPr>
              <a:t>- </a:t>
            </a:r>
            <a:r>
              <a:rPr lang="fr-FR" sz="4000" dirty="0" smtClean="0">
                <a:latin typeface="Comic Sans MS" pitchFamily="66" charset="0"/>
              </a:rPr>
              <a:t>= </a:t>
            </a:r>
            <a:r>
              <a:rPr lang="fr-FR" sz="4000" dirty="0" smtClean="0">
                <a:solidFill>
                  <a:srgbClr val="66FF33"/>
                </a:solidFill>
                <a:latin typeface="Comic Sans MS" pitchFamily="66" charset="0"/>
              </a:rPr>
              <a:t>6,02.10</a:t>
            </a:r>
            <a:r>
              <a:rPr lang="fr-FR" sz="4000" baseline="30000" dirty="0" smtClean="0">
                <a:solidFill>
                  <a:srgbClr val="66FF33"/>
                </a:solidFill>
                <a:latin typeface="Comic Sans MS" pitchFamily="66" charset="0"/>
              </a:rPr>
              <a:t>23</a:t>
            </a:r>
            <a:r>
              <a:rPr lang="fr-FR" sz="4000" dirty="0" smtClean="0">
                <a:solidFill>
                  <a:srgbClr val="66FF33"/>
                </a:solidFill>
                <a:latin typeface="Comic Sans MS" pitchFamily="66" charset="0"/>
              </a:rPr>
              <a:t> x 1,6.10</a:t>
            </a:r>
            <a:r>
              <a:rPr lang="fr-FR" sz="4000" baseline="30000" dirty="0" smtClean="0">
                <a:solidFill>
                  <a:srgbClr val="66FF33"/>
                </a:solidFill>
                <a:latin typeface="Comic Sans MS" pitchFamily="66" charset="0"/>
              </a:rPr>
              <a:t>-19</a:t>
            </a:r>
            <a:r>
              <a:rPr lang="fr-FR" sz="4000" dirty="0" smtClean="0">
                <a:solidFill>
                  <a:srgbClr val="66FF33"/>
                </a:solidFill>
                <a:latin typeface="Comic Sans MS" pitchFamily="66" charset="0"/>
              </a:rPr>
              <a:t> = </a:t>
            </a:r>
            <a:r>
              <a:rPr lang="fr-FR" sz="4000" dirty="0" smtClean="0">
                <a:latin typeface="Comic Sans MS" pitchFamily="66" charset="0"/>
              </a:rPr>
              <a:t>96500 coulombs</a:t>
            </a:r>
            <a:endParaRPr lang="fr-FR" sz="40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marL="92075" indent="-92075" algn="justLow">
              <a:buNone/>
            </a:pPr>
            <a:r>
              <a:rPr lang="fr-FR" sz="4000" dirty="0" smtClean="0">
                <a:latin typeface="Comic Sans MS" pitchFamily="66" charset="0"/>
              </a:rPr>
              <a:t>Si </a:t>
            </a:r>
            <a:r>
              <a:rPr lang="fr-FR" sz="4000" dirty="0">
                <a:latin typeface="Comic Sans MS" pitchFamily="66" charset="0"/>
              </a:rPr>
              <a:t>une molécule gramme donne après dissociation</a:t>
            </a:r>
            <a:r>
              <a:rPr lang="fr-FR" sz="4000" dirty="0"/>
              <a:t> </a:t>
            </a:r>
            <a:r>
              <a:rPr lang="fr-FR" sz="4000" dirty="0">
                <a:latin typeface="Comic Sans MS" pitchFamily="66" charset="0"/>
              </a:rPr>
              <a:t>un anion et un cation</a:t>
            </a:r>
            <a:r>
              <a:rPr lang="fr-FR" sz="4000" dirty="0"/>
              <a:t> </a:t>
            </a:r>
            <a:r>
              <a:rPr lang="fr-FR" sz="4000" dirty="0">
                <a:latin typeface="Comic Sans MS" pitchFamily="66" charset="0"/>
              </a:rPr>
              <a:t>( Na</a:t>
            </a:r>
            <a:r>
              <a:rPr lang="fr-FR" sz="4000" baseline="30000" dirty="0">
                <a:latin typeface="Comic Sans MS" pitchFamily="66" charset="0"/>
              </a:rPr>
              <a:t>+,</a:t>
            </a:r>
            <a:r>
              <a:rPr lang="fr-FR" sz="4000" dirty="0">
                <a:latin typeface="Comic Sans MS" pitchFamily="66" charset="0"/>
              </a:rPr>
              <a:t> Cl</a:t>
            </a:r>
            <a:r>
              <a:rPr lang="fr-FR" sz="4000" baseline="30000" dirty="0">
                <a:latin typeface="Comic Sans MS" pitchFamily="66" charset="0"/>
              </a:rPr>
              <a:t>-</a:t>
            </a:r>
            <a:r>
              <a:rPr lang="fr-FR" sz="4000" dirty="0">
                <a:latin typeface="Comic Sans MS" pitchFamily="66" charset="0"/>
              </a:rPr>
              <a:t> par exemple) ----&gt; </a:t>
            </a:r>
            <a:r>
              <a:rPr lang="fr-FR" sz="4000" dirty="0" smtClean="0">
                <a:solidFill>
                  <a:srgbClr val="66FF33"/>
                </a:solidFill>
                <a:latin typeface="Comic Sans MS" pitchFamily="66" charset="0"/>
              </a:rPr>
              <a:t>coulombs </a:t>
            </a:r>
            <a:r>
              <a:rPr lang="fr-FR" sz="4000" dirty="0">
                <a:latin typeface="Comic Sans MS" pitchFamily="66" charset="0"/>
              </a:rPr>
              <a:t>à l’anode et à la cathode</a:t>
            </a:r>
          </a:p>
          <a:p>
            <a:pPr marL="92075" indent="-92075" algn="justLow">
              <a:buFont typeface="Wingdings" pitchFamily="2" charset="2"/>
              <a:buNone/>
            </a:pPr>
            <a:r>
              <a:rPr lang="fr-FR" sz="4000" dirty="0" smtClean="0">
                <a:latin typeface="Comic Sans MS" pitchFamily="66" charset="0"/>
              </a:rPr>
              <a:t> </a:t>
            </a:r>
            <a:endParaRPr lang="fr-FR" sz="400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89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89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/>
      <p:bldP spid="80899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153400" cy="1143000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NOTION D’EQUIVALENT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00213"/>
            <a:ext cx="8153400" cy="4167187"/>
          </a:xfrm>
        </p:spPr>
        <p:txBody>
          <a:bodyPr/>
          <a:lstStyle/>
          <a:p>
            <a:pPr algn="justLow">
              <a:buFont typeface="Wingdings" pitchFamily="2" charset="2"/>
              <a:buNone/>
            </a:pPr>
            <a:r>
              <a:rPr lang="fr-FR" sz="3600" dirty="0">
                <a:latin typeface="Comic Sans MS" pitchFamily="66" charset="0"/>
              </a:rPr>
              <a:t>Solutions ioniques ou électrolytiques </a:t>
            </a:r>
            <a:r>
              <a:rPr lang="fr-FR" sz="3600" b="1" dirty="0">
                <a:solidFill>
                  <a:srgbClr val="FF33CC"/>
                </a:solidFill>
                <a:latin typeface="Comic Sans MS" pitchFamily="66" charset="0"/>
              </a:rPr>
              <a:t>CONDUCTRICES D’ELECTRICITE</a:t>
            </a:r>
            <a:r>
              <a:rPr lang="fr-FR" sz="3600" dirty="0">
                <a:solidFill>
                  <a:srgbClr val="FF33CC"/>
                </a:solidFill>
                <a:latin typeface="Comic Sans MS" pitchFamily="66" charset="0"/>
              </a:rPr>
              <a:t> </a:t>
            </a:r>
          </a:p>
          <a:p>
            <a:pPr algn="justLow">
              <a:buFont typeface="Wingdings" pitchFamily="2" charset="2"/>
              <a:buNone/>
            </a:pPr>
            <a:r>
              <a:rPr lang="fr-FR" sz="3600" dirty="0">
                <a:latin typeface="Comic Sans MS" pitchFamily="66" charset="0"/>
              </a:rPr>
              <a:t>( Cation = + , Anion = -)</a:t>
            </a:r>
            <a:endParaRPr lang="fr-FR" sz="3600" dirty="0">
              <a:solidFill>
                <a:srgbClr val="FF33CC"/>
              </a:solidFill>
              <a:latin typeface="Comic Sans MS" pitchFamily="66" charset="0"/>
            </a:endParaRPr>
          </a:p>
          <a:p>
            <a:pPr algn="justLow">
              <a:buFont typeface="Wingdings" pitchFamily="2" charset="2"/>
              <a:buNone/>
            </a:pPr>
            <a:r>
              <a:rPr lang="fr-FR" sz="3600" dirty="0">
                <a:latin typeface="Comic Sans MS" pitchFamily="66" charset="0"/>
              </a:rPr>
              <a:t>1 ion gramme de Na</a:t>
            </a:r>
            <a:r>
              <a:rPr lang="fr-FR" sz="3600" baseline="30000" dirty="0">
                <a:latin typeface="Comic Sans MS" pitchFamily="66" charset="0"/>
              </a:rPr>
              <a:t>+ </a:t>
            </a:r>
            <a:r>
              <a:rPr lang="fr-FR" sz="3600" dirty="0">
                <a:latin typeface="Comic Sans MS" pitchFamily="66" charset="0"/>
              </a:rPr>
              <a:t>= 1 Equivalent</a:t>
            </a:r>
          </a:p>
          <a:p>
            <a:pPr algn="justLow">
              <a:buFont typeface="Wingdings" pitchFamily="2" charset="2"/>
              <a:buNone/>
            </a:pPr>
            <a:r>
              <a:rPr lang="fr-FR" sz="3600" dirty="0">
                <a:latin typeface="Comic Sans MS" pitchFamily="66" charset="0"/>
              </a:rPr>
              <a:t>1 ion gramme de Ca</a:t>
            </a:r>
            <a:r>
              <a:rPr lang="fr-FR" sz="3600" baseline="30000" dirty="0">
                <a:latin typeface="Comic Sans MS" pitchFamily="66" charset="0"/>
              </a:rPr>
              <a:t>++</a:t>
            </a:r>
            <a:r>
              <a:rPr lang="fr-FR" sz="3600" dirty="0">
                <a:latin typeface="Comic Sans MS" pitchFamily="66" charset="0"/>
              </a:rPr>
              <a:t>, = 2 Equivalents</a:t>
            </a:r>
          </a:p>
          <a:p>
            <a:pPr algn="justLow">
              <a:buFont typeface="Wingdings" pitchFamily="2" charset="2"/>
              <a:buNone/>
            </a:pPr>
            <a:r>
              <a:rPr lang="fr-FR" sz="3600" dirty="0">
                <a:latin typeface="Comic Sans MS" pitchFamily="66" charset="0"/>
              </a:rPr>
              <a:t>1 ion gramme de Al</a:t>
            </a:r>
            <a:r>
              <a:rPr lang="fr-FR" sz="3600" baseline="30000" dirty="0">
                <a:latin typeface="Comic Sans MS" pitchFamily="66" charset="0"/>
              </a:rPr>
              <a:t>+++ </a:t>
            </a:r>
            <a:r>
              <a:rPr lang="fr-FR" sz="3600" dirty="0">
                <a:latin typeface="Comic Sans MS" pitchFamily="66" charset="0"/>
              </a:rPr>
              <a:t>= 3 Equivalents</a:t>
            </a:r>
            <a:endParaRPr lang="fr-FR" sz="3600" dirty="0">
              <a:latin typeface="Comic Sans MS" pitchFamily="66" charset="0"/>
              <a:sym typeface="Wingdings" pitchFamily="2" charset="2"/>
            </a:endParaRPr>
          </a:p>
          <a:p>
            <a:pPr algn="justLow">
              <a:buFont typeface="Wingdings" pitchFamily="2" charset="2"/>
              <a:buNone/>
            </a:pPr>
            <a:endParaRPr lang="fr-FR" sz="2700" dirty="0"/>
          </a:p>
          <a:p>
            <a:pPr algn="ctr">
              <a:buFont typeface="Wingdings" pitchFamily="2" charset="2"/>
              <a:buNone/>
            </a:pPr>
            <a:endParaRPr lang="fr-FR" sz="2700" dirty="0"/>
          </a:p>
          <a:p>
            <a:pPr algn="ctr">
              <a:buFont typeface="Wingdings" pitchFamily="2" charset="2"/>
              <a:buNone/>
            </a:pPr>
            <a:endParaRPr lang="fr-FR" sz="2700" baseline="-25000" dirty="0"/>
          </a:p>
          <a:p>
            <a:pPr algn="justLow">
              <a:buFont typeface="Wingdings" pitchFamily="2" charset="2"/>
              <a:buNone/>
            </a:pPr>
            <a:endParaRPr lang="fr-FR" sz="2700" baseline="30000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285728"/>
            <a:ext cx="8786874" cy="1041422"/>
          </a:xfrm>
          <a:solidFill>
            <a:srgbClr val="FF0000"/>
          </a:solidFill>
        </p:spPr>
        <p:txBody>
          <a:bodyPr/>
          <a:lstStyle/>
          <a:p>
            <a:pPr algn="just"/>
            <a:r>
              <a:rPr lang="fr-FR" sz="5400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Concentration équivalente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12875"/>
            <a:ext cx="8153400" cy="4454525"/>
          </a:xfrm>
        </p:spPr>
        <p:txBody>
          <a:bodyPr/>
          <a:lstStyle/>
          <a:p>
            <a:pPr marL="0" indent="0" algn="just">
              <a:buClr>
                <a:srgbClr val="FFFF00"/>
              </a:buClr>
              <a:buSzTx/>
              <a:buNone/>
            </a:pPr>
            <a:r>
              <a:rPr lang="fr-FR" sz="4000" dirty="0" smtClean="0">
                <a:latin typeface="Comic Sans MS" pitchFamily="66" charset="0"/>
              </a:rPr>
              <a:t>C’est le nombre d’équivalents par unité de volume de solution ( </a:t>
            </a:r>
            <a:r>
              <a:rPr lang="fr-FR" sz="4000" dirty="0" err="1" smtClean="0">
                <a:solidFill>
                  <a:srgbClr val="FFFF00"/>
                </a:solidFill>
                <a:latin typeface="Comic Sans MS" pitchFamily="66" charset="0"/>
              </a:rPr>
              <a:t>Eq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/L</a:t>
            </a:r>
            <a:r>
              <a:rPr lang="fr-FR" sz="4000" dirty="0" smtClean="0">
                <a:latin typeface="Comic Sans MS" pitchFamily="66" charset="0"/>
              </a:rPr>
              <a:t>)</a:t>
            </a:r>
          </a:p>
          <a:p>
            <a:pPr marL="0" indent="0" algn="just">
              <a:buClr>
                <a:srgbClr val="FFFF00"/>
              </a:buClr>
              <a:buSzTx/>
              <a:buNone/>
            </a:pPr>
            <a:r>
              <a:rPr lang="fr-FR" sz="4000" dirty="0" smtClean="0">
                <a:latin typeface="Comic Sans MS" pitchFamily="66" charset="0"/>
              </a:rPr>
              <a:t>		</a:t>
            </a:r>
            <a:r>
              <a:rPr lang="fr-FR" sz="7200" dirty="0" err="1" smtClean="0">
                <a:solidFill>
                  <a:srgbClr val="FFFF00"/>
                </a:solidFill>
                <a:latin typeface="Comic Sans MS" pitchFamily="66" charset="0"/>
              </a:rPr>
              <a:t>C</a:t>
            </a:r>
            <a:r>
              <a:rPr lang="fr-FR" sz="7200" baseline="-25000" dirty="0" err="1" smtClean="0">
                <a:solidFill>
                  <a:srgbClr val="FFFF00"/>
                </a:solidFill>
                <a:latin typeface="Comic Sans MS" pitchFamily="66" charset="0"/>
              </a:rPr>
              <a:t>eq</a:t>
            </a:r>
            <a:r>
              <a:rPr lang="fr-FR" sz="7200" dirty="0" smtClean="0">
                <a:solidFill>
                  <a:srgbClr val="FFFF00"/>
                </a:solidFill>
                <a:latin typeface="Comic Sans MS" pitchFamily="66" charset="0"/>
              </a:rPr>
              <a:t> = z. C</a:t>
            </a:r>
            <a:r>
              <a:rPr lang="fr-FR" sz="7200" baseline="-25000" dirty="0" smtClean="0">
                <a:solidFill>
                  <a:srgbClr val="FFFF00"/>
                </a:solidFill>
                <a:latin typeface="Comic Sans MS" pitchFamily="66" charset="0"/>
              </a:rPr>
              <a:t>i</a:t>
            </a:r>
            <a:endParaRPr lang="fr-FR" sz="4000" dirty="0" smtClean="0">
              <a:latin typeface="Comic Sans MS" pitchFamily="66" charset="0"/>
            </a:endParaRPr>
          </a:p>
          <a:p>
            <a:pPr marL="0" indent="0" algn="just">
              <a:buClr>
                <a:srgbClr val="FFFF00"/>
              </a:buClr>
              <a:buSzTx/>
              <a:buNone/>
            </a:pPr>
            <a:r>
              <a:rPr lang="fr-FR" sz="4000" dirty="0" smtClean="0">
                <a:latin typeface="Comic Sans MS" pitchFamily="66" charset="0"/>
              </a:rPr>
              <a:t>Z, Ci = Valence ion , </a:t>
            </a:r>
            <a:r>
              <a:rPr lang="fr-FR" sz="4000" dirty="0" err="1" smtClean="0">
                <a:latin typeface="Comic Sans MS" pitchFamily="66" charset="0"/>
              </a:rPr>
              <a:t>ionarité</a:t>
            </a:r>
            <a:endParaRPr lang="fr-FR" sz="40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/>
      <p:bldP spid="8192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76250"/>
            <a:ext cx="7929618" cy="850900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54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Remarques</a:t>
            </a:r>
            <a:endParaRPr lang="fr-FR" sz="5400" b="1" dirty="0">
              <a:solidFill>
                <a:srgbClr val="66FF33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12875"/>
            <a:ext cx="8153400" cy="4454525"/>
          </a:xfrm>
        </p:spPr>
        <p:txBody>
          <a:bodyPr/>
          <a:lstStyle/>
          <a:p>
            <a:pPr>
              <a:buClr>
                <a:srgbClr val="FFFF00"/>
              </a:buClr>
              <a:buSzTx/>
            </a:pPr>
            <a:r>
              <a:rPr lang="fr-FR" sz="3600" dirty="0">
                <a:latin typeface="Comic Sans MS" pitchFamily="66" charset="0"/>
              </a:rPr>
              <a:t>Molécules avec </a:t>
            </a:r>
            <a:r>
              <a:rPr lang="fr-FR" sz="3600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ions monovalents</a:t>
            </a:r>
            <a:r>
              <a:rPr lang="fr-FR" sz="3600" dirty="0"/>
              <a:t> :</a:t>
            </a:r>
          </a:p>
          <a:p>
            <a:pPr algn="justLow">
              <a:buFont typeface="Wingdings" pitchFamily="2" charset="2"/>
              <a:buNone/>
            </a:pPr>
            <a:r>
              <a:rPr lang="fr-FR" sz="3600" dirty="0">
                <a:latin typeface="Comic Sans MS" pitchFamily="66" charset="0"/>
              </a:rPr>
              <a:t>Concentration </a:t>
            </a:r>
            <a:r>
              <a:rPr lang="fr-FR" sz="3600" b="1" dirty="0"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équivalente</a:t>
            </a:r>
            <a:r>
              <a:rPr lang="fr-FR" sz="3600" dirty="0">
                <a:latin typeface="Comic Sans MS" pitchFamily="66" charset="0"/>
              </a:rPr>
              <a:t> = Concentration </a:t>
            </a:r>
            <a:r>
              <a:rPr lang="fr-FR" sz="3600" dirty="0"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molaire</a:t>
            </a:r>
          </a:p>
          <a:p>
            <a:pPr algn="justLow">
              <a:buClr>
                <a:srgbClr val="FFFF00"/>
              </a:buClr>
              <a:buSzTx/>
            </a:pPr>
            <a:r>
              <a:rPr lang="fr-FR" sz="3600" dirty="0">
                <a:latin typeface="Comic Sans MS" pitchFamily="66" charset="0"/>
              </a:rPr>
              <a:t>Molécules avec </a:t>
            </a:r>
            <a:r>
              <a:rPr lang="fr-FR" sz="3600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ions bivalents :</a:t>
            </a:r>
          </a:p>
          <a:p>
            <a:pPr algn="justLow">
              <a:buNone/>
            </a:pPr>
            <a:r>
              <a:rPr lang="fr-FR" sz="3600" dirty="0">
                <a:latin typeface="Comic Sans MS" pitchFamily="66" charset="0"/>
              </a:rPr>
              <a:t>Concentration </a:t>
            </a:r>
            <a:r>
              <a:rPr lang="fr-FR" sz="3600" b="1" dirty="0"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équivalente</a:t>
            </a:r>
            <a:r>
              <a:rPr lang="fr-FR" sz="3600" dirty="0">
                <a:latin typeface="Comic Sans MS" pitchFamily="66" charset="0"/>
              </a:rPr>
              <a:t> = </a:t>
            </a:r>
            <a:r>
              <a:rPr lang="fr-FR" sz="36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2x</a:t>
            </a:r>
            <a:r>
              <a:rPr lang="fr-FR" sz="3600" dirty="0" smtClean="0">
                <a:latin typeface="Comic Sans MS" pitchFamily="66" charset="0"/>
              </a:rPr>
              <a:t>Concentration </a:t>
            </a:r>
            <a:r>
              <a:rPr lang="fr-FR" sz="36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molaire</a:t>
            </a:r>
            <a:endParaRPr lang="fr-FR" sz="3600" dirty="0">
              <a:solidFill>
                <a:srgbClr val="FF33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  <a:p>
            <a:pPr algn="justLow">
              <a:buClr>
                <a:srgbClr val="FFFF00"/>
              </a:buClr>
              <a:buSzTx/>
            </a:pPr>
            <a:r>
              <a:rPr lang="fr-FR" sz="3600" dirty="0">
                <a:effectLst>
                  <a:outerShdw blurRad="38100" dist="38100" dir="2700000" algn="tl">
                    <a:srgbClr val="666633"/>
                  </a:outerShdw>
                </a:effectLst>
                <a:latin typeface="Comic Sans MS" pitchFamily="66" charset="0"/>
              </a:rPr>
              <a:t>Molécule non ionisée</a:t>
            </a:r>
            <a:r>
              <a:rPr lang="fr-FR" sz="3600" dirty="0"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: </a:t>
            </a:r>
            <a:r>
              <a:rPr lang="fr-FR" sz="3600" dirty="0" err="1"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Ceq</a:t>
            </a:r>
            <a:r>
              <a:rPr lang="fr-FR" sz="3600" dirty="0"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= 0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/>
      <p:bldP spid="8192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153400" cy="850900"/>
          </a:xfrm>
          <a:solidFill>
            <a:srgbClr val="0066FF"/>
          </a:solidFill>
        </p:spPr>
        <p:txBody>
          <a:bodyPr/>
          <a:lstStyle/>
          <a:p>
            <a:pPr algn="ctr"/>
            <a:r>
              <a:rPr lang="fr-FR" sz="5400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Exemple </a:t>
            </a:r>
            <a:r>
              <a:rPr lang="fr-FR" sz="54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5</a:t>
            </a:r>
            <a:endParaRPr lang="fr-FR" sz="5400" b="1" dirty="0">
              <a:solidFill>
                <a:srgbClr val="66FF33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96975"/>
            <a:ext cx="8153400" cy="4895850"/>
          </a:xfrm>
        </p:spPr>
        <p:txBody>
          <a:bodyPr/>
          <a:lstStyle/>
          <a:p>
            <a:pPr marL="419100" indent="-419100" algn="justLow">
              <a:lnSpc>
                <a:spcPct val="80000"/>
              </a:lnSpc>
              <a:buFont typeface="Wingdings" pitchFamily="2" charset="2"/>
              <a:buNone/>
            </a:pPr>
            <a:r>
              <a:rPr lang="fr-FR" sz="2800" dirty="0">
                <a:latin typeface="Comic Sans MS" pitchFamily="66" charset="0"/>
              </a:rPr>
              <a:t>Soit 14,2 g de cristaux de Na</a:t>
            </a:r>
            <a:r>
              <a:rPr lang="fr-FR" sz="2800" baseline="-25000" dirty="0">
                <a:latin typeface="Comic Sans MS" pitchFamily="66" charset="0"/>
              </a:rPr>
              <a:t>2</a:t>
            </a:r>
            <a:r>
              <a:rPr lang="fr-FR" sz="2800" dirty="0">
                <a:latin typeface="Comic Sans MS" pitchFamily="66" charset="0"/>
              </a:rPr>
              <a:t> SO</a:t>
            </a:r>
            <a:r>
              <a:rPr lang="fr-FR" sz="2800" baseline="-25000" dirty="0">
                <a:latin typeface="Comic Sans MS" pitchFamily="66" charset="0"/>
              </a:rPr>
              <a:t>4</a:t>
            </a:r>
            <a:r>
              <a:rPr lang="fr-FR" sz="2800" dirty="0">
                <a:latin typeface="Comic Sans MS" pitchFamily="66" charset="0"/>
              </a:rPr>
              <a:t> ( M =142g ) dissous dans 500 ml </a:t>
            </a:r>
            <a:r>
              <a:rPr lang="fr-FR" sz="2800" dirty="0" smtClean="0">
                <a:latin typeface="Comic Sans MS" pitchFamily="66" charset="0"/>
              </a:rPr>
              <a:t>d’eau. </a:t>
            </a:r>
            <a:r>
              <a:rPr lang="fr-FR" sz="2800" dirty="0" err="1" smtClean="0">
                <a:latin typeface="Comic Sans MS" pitchFamily="66" charset="0"/>
              </a:rPr>
              <a:t>Ceq</a:t>
            </a:r>
            <a:r>
              <a:rPr lang="fr-FR" sz="2800" dirty="0" smtClean="0">
                <a:latin typeface="Comic Sans MS" pitchFamily="66" charset="0"/>
              </a:rPr>
              <a:t> de la solution?   </a:t>
            </a:r>
            <a:endParaRPr lang="fr-FR" sz="2800" dirty="0">
              <a:latin typeface="Comic Sans MS" pitchFamily="66" charset="0"/>
            </a:endParaRPr>
          </a:p>
          <a:p>
            <a:pPr marL="419100" indent="-419100" algn="ctr">
              <a:lnSpc>
                <a:spcPct val="80000"/>
              </a:lnSpc>
              <a:buFont typeface="Wingdings" pitchFamily="2" charset="2"/>
              <a:buNone/>
            </a:pPr>
            <a:r>
              <a:rPr lang="fr-FR" sz="2800" b="1" dirty="0">
                <a:solidFill>
                  <a:srgbClr val="66FF33"/>
                </a:solidFill>
                <a:latin typeface="Comic Sans MS" pitchFamily="66" charset="0"/>
              </a:rPr>
              <a:t>Na</a:t>
            </a:r>
            <a:r>
              <a:rPr lang="fr-FR" sz="2800" b="1" baseline="-25000" dirty="0">
                <a:solidFill>
                  <a:srgbClr val="66FF33"/>
                </a:solidFill>
                <a:latin typeface="Comic Sans MS" pitchFamily="66" charset="0"/>
              </a:rPr>
              <a:t>2</a:t>
            </a:r>
            <a:r>
              <a:rPr lang="fr-FR" sz="2800" b="1" dirty="0">
                <a:solidFill>
                  <a:srgbClr val="66FF33"/>
                </a:solidFill>
                <a:latin typeface="Comic Sans MS" pitchFamily="66" charset="0"/>
              </a:rPr>
              <a:t> SO</a:t>
            </a:r>
            <a:r>
              <a:rPr lang="fr-FR" sz="2800" b="1" baseline="-25000" dirty="0">
                <a:solidFill>
                  <a:srgbClr val="66FF33"/>
                </a:solidFill>
                <a:latin typeface="Comic Sans MS" pitchFamily="66" charset="0"/>
              </a:rPr>
              <a:t>4</a:t>
            </a:r>
            <a:r>
              <a:rPr lang="fr-FR" sz="2800" b="1" dirty="0">
                <a:solidFill>
                  <a:srgbClr val="66FF33"/>
                </a:solidFill>
                <a:latin typeface="Comic Sans MS" pitchFamily="66" charset="0"/>
              </a:rPr>
              <a:t> ---</a:t>
            </a:r>
            <a:r>
              <a:rPr lang="fr-FR" sz="2800" b="1" dirty="0">
                <a:solidFill>
                  <a:srgbClr val="66FF33"/>
                </a:solidFill>
                <a:latin typeface="Comic Sans MS" pitchFamily="66" charset="0"/>
                <a:sym typeface="Wingdings" pitchFamily="2" charset="2"/>
              </a:rPr>
              <a:t>  2 Na </a:t>
            </a:r>
            <a:r>
              <a:rPr lang="fr-FR" sz="2800" b="1" baseline="30000" dirty="0">
                <a:solidFill>
                  <a:srgbClr val="66FF33"/>
                </a:solidFill>
                <a:latin typeface="Comic Sans MS" pitchFamily="66" charset="0"/>
                <a:sym typeface="Wingdings" pitchFamily="2" charset="2"/>
              </a:rPr>
              <a:t>+</a:t>
            </a:r>
            <a:r>
              <a:rPr lang="fr-FR" sz="2800" b="1" dirty="0">
                <a:solidFill>
                  <a:srgbClr val="66FF33"/>
                </a:solidFill>
                <a:latin typeface="Comic Sans MS" pitchFamily="66" charset="0"/>
                <a:sym typeface="Wingdings" pitchFamily="2" charset="2"/>
              </a:rPr>
              <a:t>  + SO</a:t>
            </a:r>
            <a:r>
              <a:rPr lang="fr-FR" sz="2800" b="1" baseline="-25000" dirty="0">
                <a:solidFill>
                  <a:srgbClr val="66FF33"/>
                </a:solidFill>
                <a:latin typeface="Comic Sans MS" pitchFamily="66" charset="0"/>
                <a:sym typeface="Wingdings" pitchFamily="2" charset="2"/>
              </a:rPr>
              <a:t>4</a:t>
            </a:r>
            <a:r>
              <a:rPr lang="fr-FR" sz="2800" b="1" dirty="0">
                <a:solidFill>
                  <a:srgbClr val="66FF33"/>
                </a:solidFill>
                <a:latin typeface="Comic Sans MS" pitchFamily="66" charset="0"/>
                <a:sym typeface="Wingdings" pitchFamily="2" charset="2"/>
              </a:rPr>
              <a:t> </a:t>
            </a:r>
            <a:r>
              <a:rPr lang="fr-FR" sz="2800" b="1" baseline="30000" dirty="0">
                <a:solidFill>
                  <a:srgbClr val="66FF33"/>
                </a:solidFill>
                <a:latin typeface="Comic Sans MS" pitchFamily="66" charset="0"/>
                <a:sym typeface="Wingdings" pitchFamily="2" charset="2"/>
              </a:rPr>
              <a:t>2-</a:t>
            </a:r>
          </a:p>
          <a:p>
            <a:pPr marL="419100" indent="-419100" algn="justLow"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fr-FR" sz="2600" dirty="0">
                <a:latin typeface="Comic Sans MS" pitchFamily="66" charset="0"/>
                <a:sym typeface="Wingdings" pitchFamily="2" charset="2"/>
              </a:rPr>
              <a:t>n(</a:t>
            </a:r>
            <a:r>
              <a:rPr lang="fr-FR" sz="2600" dirty="0">
                <a:latin typeface="Comic Sans MS" pitchFamily="66" charset="0"/>
              </a:rPr>
              <a:t>Na</a:t>
            </a:r>
            <a:r>
              <a:rPr lang="fr-FR" sz="2600" baseline="-25000" dirty="0">
                <a:latin typeface="Comic Sans MS" pitchFamily="66" charset="0"/>
              </a:rPr>
              <a:t>2</a:t>
            </a:r>
            <a:r>
              <a:rPr lang="fr-FR" sz="2600" dirty="0">
                <a:latin typeface="Comic Sans MS" pitchFamily="66" charset="0"/>
              </a:rPr>
              <a:t> SO</a:t>
            </a:r>
            <a:r>
              <a:rPr lang="fr-FR" sz="2600" baseline="-25000" dirty="0">
                <a:latin typeface="Comic Sans MS" pitchFamily="66" charset="0"/>
              </a:rPr>
              <a:t>4</a:t>
            </a:r>
            <a:r>
              <a:rPr lang="fr-FR" sz="2600" dirty="0">
                <a:latin typeface="Comic Sans MS" pitchFamily="66" charset="0"/>
              </a:rPr>
              <a:t> </a:t>
            </a:r>
            <a:r>
              <a:rPr lang="fr-FR" sz="2600" dirty="0">
                <a:latin typeface="Comic Sans MS" pitchFamily="66" charset="0"/>
                <a:sym typeface="Wingdings" pitchFamily="2" charset="2"/>
              </a:rPr>
              <a:t>) = 14,2 / 142 = 0,1 mole</a:t>
            </a:r>
          </a:p>
          <a:p>
            <a:pPr marL="419100" indent="-419100" algn="justLow"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fr-FR" sz="2600" dirty="0">
                <a:latin typeface="Comic Sans MS" pitchFamily="66" charset="0"/>
                <a:sym typeface="Wingdings" pitchFamily="2" charset="2"/>
              </a:rPr>
              <a:t>Molarité de la solution : m = 0,1/0,5 =0,2 mole/l</a:t>
            </a:r>
          </a:p>
          <a:p>
            <a:pPr marL="419100" indent="-419100" algn="justLow"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fr-FR" sz="2600" dirty="0">
                <a:latin typeface="Comic Sans MS" pitchFamily="66" charset="0"/>
                <a:sym typeface="Wingdings" pitchFamily="2" charset="2"/>
              </a:rPr>
              <a:t>[Na+] = 2 x 0,2 = 0,4 mole/l, </a:t>
            </a:r>
            <a:r>
              <a:rPr lang="fr-FR" sz="2600" dirty="0">
                <a:solidFill>
                  <a:srgbClr val="FF3399"/>
                </a:solidFill>
                <a:latin typeface="Comic Sans MS" pitchFamily="66" charset="0"/>
                <a:sym typeface="Wingdings" pitchFamily="2" charset="2"/>
              </a:rPr>
              <a:t>Valence z</a:t>
            </a:r>
            <a:r>
              <a:rPr lang="fr-FR" sz="2600" baseline="30000" dirty="0">
                <a:solidFill>
                  <a:srgbClr val="FF3399"/>
                </a:solidFill>
                <a:latin typeface="Comic Sans MS" pitchFamily="66" charset="0"/>
                <a:sym typeface="Wingdings" pitchFamily="2" charset="2"/>
              </a:rPr>
              <a:t>+</a:t>
            </a:r>
            <a:r>
              <a:rPr lang="fr-FR" sz="2600" dirty="0">
                <a:solidFill>
                  <a:srgbClr val="FF3399"/>
                </a:solidFill>
                <a:latin typeface="Comic Sans MS" pitchFamily="66" charset="0"/>
                <a:sym typeface="Wingdings" pitchFamily="2" charset="2"/>
              </a:rPr>
              <a:t>=1</a:t>
            </a:r>
          </a:p>
          <a:p>
            <a:pPr marL="419100" indent="-419100" algn="justLow"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fr-FR" sz="2600" dirty="0">
                <a:latin typeface="Comic Sans MS" pitchFamily="66" charset="0"/>
                <a:sym typeface="Wingdings" pitchFamily="2" charset="2"/>
              </a:rPr>
              <a:t>[</a:t>
            </a:r>
            <a:r>
              <a:rPr lang="fr-FR" sz="2600" b="1" dirty="0">
                <a:latin typeface="Comic Sans MS" pitchFamily="66" charset="0"/>
                <a:sym typeface="Wingdings" pitchFamily="2" charset="2"/>
              </a:rPr>
              <a:t>SO</a:t>
            </a:r>
            <a:r>
              <a:rPr lang="fr-FR" sz="2600" b="1" baseline="-25000" dirty="0">
                <a:latin typeface="Comic Sans MS" pitchFamily="66" charset="0"/>
                <a:sym typeface="Wingdings" pitchFamily="2" charset="2"/>
              </a:rPr>
              <a:t>4</a:t>
            </a:r>
            <a:r>
              <a:rPr lang="fr-FR" sz="2600" b="1" dirty="0">
                <a:latin typeface="Comic Sans MS" pitchFamily="66" charset="0"/>
                <a:sym typeface="Wingdings" pitchFamily="2" charset="2"/>
              </a:rPr>
              <a:t> </a:t>
            </a:r>
            <a:r>
              <a:rPr lang="fr-FR" sz="2600" b="1" baseline="30000" dirty="0">
                <a:latin typeface="Comic Sans MS" pitchFamily="66" charset="0"/>
                <a:sym typeface="Wingdings" pitchFamily="2" charset="2"/>
              </a:rPr>
              <a:t>2-</a:t>
            </a:r>
            <a:r>
              <a:rPr lang="fr-FR" sz="2600" dirty="0">
                <a:latin typeface="Comic Sans MS" pitchFamily="66" charset="0"/>
                <a:sym typeface="Wingdings" pitchFamily="2" charset="2"/>
              </a:rPr>
              <a:t>] = 1 x 0,2 = 0,2 mole/l, </a:t>
            </a:r>
            <a:r>
              <a:rPr lang="fr-FR" sz="2600" dirty="0">
                <a:solidFill>
                  <a:srgbClr val="FF3399"/>
                </a:solidFill>
                <a:latin typeface="Comic Sans MS" pitchFamily="66" charset="0"/>
                <a:sym typeface="Wingdings" pitchFamily="2" charset="2"/>
              </a:rPr>
              <a:t>z</a:t>
            </a:r>
            <a:r>
              <a:rPr lang="fr-FR" sz="2600" baseline="30000" dirty="0">
                <a:solidFill>
                  <a:srgbClr val="FF3399"/>
                </a:solidFill>
                <a:latin typeface="Comic Sans MS" pitchFamily="66" charset="0"/>
                <a:sym typeface="Wingdings" pitchFamily="2" charset="2"/>
              </a:rPr>
              <a:t>-</a:t>
            </a:r>
            <a:r>
              <a:rPr lang="fr-FR" sz="2600" dirty="0">
                <a:solidFill>
                  <a:srgbClr val="FF3399"/>
                </a:solidFill>
                <a:latin typeface="Comic Sans MS" pitchFamily="66" charset="0"/>
                <a:sym typeface="Wingdings" pitchFamily="2" charset="2"/>
              </a:rPr>
              <a:t>=-2</a:t>
            </a:r>
          </a:p>
          <a:p>
            <a:pPr marL="419100" indent="-419100" algn="justLow"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fr-FR" sz="2600" dirty="0" smtClean="0">
                <a:latin typeface="Comic Sans MS" pitchFamily="66" charset="0"/>
                <a:sym typeface="Wingdings" pitchFamily="2" charset="2"/>
              </a:rPr>
              <a:t>[Na+] </a:t>
            </a:r>
            <a:r>
              <a:rPr lang="fr-FR" sz="2600" dirty="0" err="1" smtClean="0">
                <a:latin typeface="Comic Sans MS" pitchFamily="66" charset="0"/>
                <a:sym typeface="Wingdings" pitchFamily="2" charset="2"/>
              </a:rPr>
              <a:t>eq</a:t>
            </a:r>
            <a:r>
              <a:rPr lang="fr-FR" sz="2600" dirty="0" smtClean="0">
                <a:latin typeface="Comic Sans MS" pitchFamily="66" charset="0"/>
                <a:sym typeface="Wingdings" pitchFamily="2" charset="2"/>
              </a:rPr>
              <a:t>=</a:t>
            </a:r>
            <a:r>
              <a:rPr lang="fr-FR" sz="2600" dirty="0" smtClean="0">
                <a:solidFill>
                  <a:srgbClr val="FF3399"/>
                </a:solidFill>
                <a:latin typeface="Comic Sans MS" pitchFamily="66" charset="0"/>
                <a:sym typeface="Wingdings" pitchFamily="2" charset="2"/>
              </a:rPr>
              <a:t> </a:t>
            </a:r>
            <a:r>
              <a:rPr lang="fr-FR" sz="2600" dirty="0">
                <a:latin typeface="Comic Sans MS" pitchFamily="66" charset="0"/>
                <a:sym typeface="Wingdings" pitchFamily="2" charset="2"/>
              </a:rPr>
              <a:t>0,4 x 1 = 0,4 </a:t>
            </a:r>
            <a:r>
              <a:rPr lang="fr-FR" sz="2600" dirty="0" err="1" smtClean="0">
                <a:latin typeface="Comic Sans MS" pitchFamily="66" charset="0"/>
                <a:sym typeface="Wingdings" pitchFamily="2" charset="2"/>
              </a:rPr>
              <a:t>Eq</a:t>
            </a:r>
            <a:r>
              <a:rPr lang="fr-FR" sz="2600" dirty="0" smtClean="0">
                <a:latin typeface="Comic Sans MS" pitchFamily="66" charset="0"/>
                <a:sym typeface="Wingdings" pitchFamily="2" charset="2"/>
              </a:rPr>
              <a:t>/l = 400 </a:t>
            </a:r>
            <a:r>
              <a:rPr lang="fr-FR" sz="2600" dirty="0" err="1" smtClean="0">
                <a:latin typeface="Comic Sans MS" pitchFamily="66" charset="0"/>
                <a:sym typeface="Wingdings" pitchFamily="2" charset="2"/>
              </a:rPr>
              <a:t>mEq</a:t>
            </a:r>
            <a:r>
              <a:rPr lang="fr-FR" sz="2600" dirty="0" smtClean="0">
                <a:latin typeface="Comic Sans MS" pitchFamily="66" charset="0"/>
                <a:sym typeface="Wingdings" pitchFamily="2" charset="2"/>
              </a:rPr>
              <a:t>/L</a:t>
            </a:r>
            <a:endParaRPr lang="fr-FR" sz="2600" dirty="0">
              <a:latin typeface="Comic Sans MS" pitchFamily="66" charset="0"/>
              <a:sym typeface="Wingdings" pitchFamily="2" charset="2"/>
            </a:endParaRPr>
          </a:p>
          <a:p>
            <a:pPr marL="419100" indent="-419100" algn="justLow"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fr-FR" sz="2600" dirty="0" smtClean="0">
                <a:latin typeface="Comic Sans MS" pitchFamily="66" charset="0"/>
                <a:sym typeface="Wingdings" pitchFamily="2" charset="2"/>
              </a:rPr>
              <a:t>[</a:t>
            </a:r>
            <a:r>
              <a:rPr lang="fr-FR" sz="2600" b="1" dirty="0" smtClean="0">
                <a:latin typeface="Comic Sans MS" pitchFamily="66" charset="0"/>
                <a:sym typeface="Wingdings" pitchFamily="2" charset="2"/>
              </a:rPr>
              <a:t>SO</a:t>
            </a:r>
            <a:r>
              <a:rPr lang="fr-FR" sz="2600" b="1" baseline="-25000" dirty="0" smtClean="0">
                <a:latin typeface="Comic Sans MS" pitchFamily="66" charset="0"/>
                <a:sym typeface="Wingdings" pitchFamily="2" charset="2"/>
              </a:rPr>
              <a:t>4</a:t>
            </a:r>
            <a:r>
              <a:rPr lang="fr-FR" sz="2600" b="1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fr-FR" sz="2600" b="1" baseline="30000" dirty="0" smtClean="0">
                <a:latin typeface="Comic Sans MS" pitchFamily="66" charset="0"/>
                <a:sym typeface="Wingdings" pitchFamily="2" charset="2"/>
              </a:rPr>
              <a:t>2-</a:t>
            </a:r>
            <a:r>
              <a:rPr lang="fr-FR" sz="2600" dirty="0" smtClean="0">
                <a:latin typeface="Comic Sans MS" pitchFamily="66" charset="0"/>
                <a:sym typeface="Wingdings" pitchFamily="2" charset="2"/>
              </a:rPr>
              <a:t>] </a:t>
            </a:r>
            <a:r>
              <a:rPr lang="fr-FR" sz="2600" dirty="0" err="1" smtClean="0">
                <a:latin typeface="Comic Sans MS" pitchFamily="66" charset="0"/>
                <a:sym typeface="Wingdings" pitchFamily="2" charset="2"/>
              </a:rPr>
              <a:t>eq</a:t>
            </a:r>
            <a:r>
              <a:rPr lang="fr-FR" sz="2600" dirty="0" smtClean="0">
                <a:latin typeface="Comic Sans MS" pitchFamily="66" charset="0"/>
                <a:sym typeface="Wingdings" pitchFamily="2" charset="2"/>
              </a:rPr>
              <a:t> =</a:t>
            </a:r>
            <a:r>
              <a:rPr lang="fr-FR" sz="2600" dirty="0" smtClean="0">
                <a:solidFill>
                  <a:srgbClr val="FF3399"/>
                </a:solidFill>
                <a:latin typeface="Comic Sans MS" pitchFamily="66" charset="0"/>
                <a:sym typeface="Wingdings" pitchFamily="2" charset="2"/>
              </a:rPr>
              <a:t> </a:t>
            </a:r>
            <a:r>
              <a:rPr lang="fr-FR" sz="2600" dirty="0">
                <a:latin typeface="Comic Sans MS" pitchFamily="66" charset="0"/>
                <a:sym typeface="Wingdings" pitchFamily="2" charset="2"/>
              </a:rPr>
              <a:t>0,2 x 2 = 0,4 </a:t>
            </a:r>
            <a:r>
              <a:rPr lang="fr-FR" sz="2600" dirty="0" err="1" smtClean="0">
                <a:latin typeface="Comic Sans MS" pitchFamily="66" charset="0"/>
                <a:sym typeface="Wingdings" pitchFamily="2" charset="2"/>
              </a:rPr>
              <a:t>Eq</a:t>
            </a:r>
            <a:r>
              <a:rPr lang="fr-FR" sz="2600" dirty="0" smtClean="0">
                <a:latin typeface="Comic Sans MS" pitchFamily="66" charset="0"/>
                <a:sym typeface="Wingdings" pitchFamily="2" charset="2"/>
              </a:rPr>
              <a:t>/l = 400 </a:t>
            </a:r>
            <a:r>
              <a:rPr lang="fr-FR" sz="2600" dirty="0" err="1" smtClean="0">
                <a:latin typeface="Comic Sans MS" pitchFamily="66" charset="0"/>
                <a:sym typeface="Wingdings" pitchFamily="2" charset="2"/>
              </a:rPr>
              <a:t>mEq</a:t>
            </a:r>
            <a:r>
              <a:rPr lang="fr-FR" sz="2600" dirty="0" smtClean="0">
                <a:latin typeface="Comic Sans MS" pitchFamily="66" charset="0"/>
                <a:sym typeface="Wingdings" pitchFamily="2" charset="2"/>
              </a:rPr>
              <a:t>/L</a:t>
            </a:r>
            <a:endParaRPr lang="fr-FR" sz="2600" dirty="0">
              <a:latin typeface="Comic Sans MS" pitchFamily="66" charset="0"/>
              <a:sym typeface="Wingdings" pitchFamily="2" charset="2"/>
            </a:endParaRPr>
          </a:p>
          <a:p>
            <a:pPr marL="419100" indent="-419100" algn="ctr">
              <a:lnSpc>
                <a:spcPct val="80000"/>
              </a:lnSpc>
              <a:buFont typeface="Wingdings" pitchFamily="2" charset="2"/>
              <a:buNone/>
            </a:pPr>
            <a:endParaRPr lang="fr-FR" sz="2600" baseline="30000" dirty="0">
              <a:sym typeface="Wingdings" pitchFamily="2" charset="2"/>
            </a:endParaRPr>
          </a:p>
          <a:p>
            <a:pPr marL="419100" indent="-419100" algn="justLow">
              <a:lnSpc>
                <a:spcPct val="80000"/>
              </a:lnSpc>
              <a:buClr>
                <a:srgbClr val="FFFF00"/>
              </a:buClr>
              <a:buSzTx/>
              <a:buFont typeface="Wingdings" pitchFamily="2" charset="2"/>
              <a:buChar char="Ø"/>
            </a:pPr>
            <a:r>
              <a:rPr lang="fr-FR" sz="2600" dirty="0" err="1" smtClean="0">
                <a:latin typeface="Comic Sans MS" pitchFamily="66" charset="0"/>
                <a:sym typeface="Wingdings" pitchFamily="2" charset="2"/>
              </a:rPr>
              <a:t>Conc</a:t>
            </a:r>
            <a:r>
              <a:rPr lang="fr-FR" sz="2600" dirty="0" smtClean="0">
                <a:latin typeface="Comic Sans MS" pitchFamily="66" charset="0"/>
                <a:sym typeface="Wingdings" pitchFamily="2" charset="2"/>
              </a:rPr>
              <a:t>. </a:t>
            </a:r>
            <a:r>
              <a:rPr lang="fr-FR" sz="2600" dirty="0" err="1" smtClean="0">
                <a:latin typeface="Comic Sans MS" pitchFamily="66" charset="0"/>
                <a:sym typeface="Wingdings" pitchFamily="2" charset="2"/>
              </a:rPr>
              <a:t>équ</a:t>
            </a:r>
            <a:r>
              <a:rPr lang="fr-FR" sz="2600" dirty="0" smtClean="0">
                <a:latin typeface="Comic Sans MS" pitchFamily="66" charset="0"/>
                <a:sym typeface="Wingdings" pitchFamily="2" charset="2"/>
              </a:rPr>
              <a:t>. Solution : </a:t>
            </a:r>
            <a:r>
              <a:rPr lang="fr-FR" sz="2600" dirty="0" err="1" smtClean="0">
                <a:latin typeface="Comic Sans MS" pitchFamily="66" charset="0"/>
                <a:sym typeface="Wingdings" pitchFamily="2" charset="2"/>
              </a:rPr>
              <a:t>Ceq</a:t>
            </a:r>
            <a:r>
              <a:rPr lang="fr-FR" sz="2600" dirty="0" smtClean="0">
                <a:latin typeface="Comic Sans MS" pitchFamily="66" charset="0"/>
                <a:sym typeface="Wingdings" pitchFamily="2" charset="2"/>
              </a:rPr>
              <a:t> = 800 </a:t>
            </a:r>
            <a:r>
              <a:rPr lang="fr-FR" sz="2600" dirty="0" err="1" smtClean="0">
                <a:latin typeface="Comic Sans MS" pitchFamily="66" charset="0"/>
                <a:sym typeface="Wingdings" pitchFamily="2" charset="2"/>
              </a:rPr>
              <a:t>mEq</a:t>
            </a:r>
            <a:r>
              <a:rPr lang="fr-FR" sz="2600" dirty="0" smtClean="0">
                <a:latin typeface="Comic Sans MS" pitchFamily="66" charset="0"/>
                <a:sym typeface="Wingdings" pitchFamily="2" charset="2"/>
              </a:rPr>
              <a:t>/l</a:t>
            </a:r>
            <a:endParaRPr lang="fr-FR" sz="2600" dirty="0">
              <a:latin typeface="Comic Sans MS" pitchFamily="66" charset="0"/>
              <a:sym typeface="Wingdings" pitchFamily="2" charset="2"/>
            </a:endParaRPr>
          </a:p>
          <a:p>
            <a:pPr marL="419100" indent="-419100">
              <a:lnSpc>
                <a:spcPct val="80000"/>
              </a:lnSpc>
              <a:buFont typeface="Wingdings" pitchFamily="2" charset="2"/>
              <a:buNone/>
            </a:pPr>
            <a:endParaRPr lang="fr-FR" sz="26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 animBg="1"/>
      <p:bldP spid="79875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357166"/>
            <a:ext cx="8642350" cy="1044595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MASSE D’UN EQUIVALENT</a:t>
            </a: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>
            <p:ph idx="1"/>
          </p:nvPr>
        </p:nvGraphicFramePr>
        <p:xfrm>
          <a:off x="611188" y="1827213"/>
          <a:ext cx="7993062" cy="3865562"/>
        </p:xfrm>
        <a:graphic>
          <a:graphicData uri="http://schemas.openxmlformats.org/presentationml/2006/ole">
            <p:oleObj spid="_x0000_s22531" name="Equation" r:id="rId3" imgW="1155600" imgH="55872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357166"/>
            <a:ext cx="8153400" cy="1047771"/>
          </a:xfrm>
          <a:solidFill>
            <a:srgbClr val="0066FF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EXEMPLE </a:t>
            </a:r>
            <a:r>
              <a:rPr lang="fr-FR" sz="48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6</a:t>
            </a:r>
            <a:endParaRPr lang="fr-FR" sz="4800" b="1" dirty="0">
              <a:solidFill>
                <a:srgbClr val="66FF33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91512" cy="4310062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fr-FR" sz="3600" b="1" dirty="0">
                <a:solidFill>
                  <a:srgbClr val="00FFFF"/>
                </a:solidFill>
                <a:latin typeface="Comic Sans MS" pitchFamily="66" charset="0"/>
              </a:rPr>
              <a:t>Na+</a:t>
            </a:r>
            <a:r>
              <a:rPr lang="fr-FR" sz="3600" dirty="0">
                <a:latin typeface="Comic Sans MS" pitchFamily="66" charset="0"/>
              </a:rPr>
              <a:t> : </a:t>
            </a:r>
            <a:r>
              <a:rPr lang="fr-FR" sz="3600" dirty="0" smtClean="0">
                <a:latin typeface="Comic Sans MS" pitchFamily="66" charset="0"/>
              </a:rPr>
              <a:t>M =</a:t>
            </a:r>
            <a:r>
              <a:rPr lang="fr-FR" sz="3600" b="1" dirty="0" smtClean="0">
                <a:latin typeface="Comic Sans MS" pitchFamily="66" charset="0"/>
              </a:rPr>
              <a:t> 23 g/mole</a:t>
            </a:r>
            <a:endParaRPr lang="fr-FR" sz="3600" b="1" dirty="0">
              <a:latin typeface="Comic Sans MS" pitchFamily="66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3600" b="1" dirty="0" err="1" smtClean="0">
                <a:latin typeface="Comic Sans MS" pitchFamily="66" charset="0"/>
              </a:rPr>
              <a:t>M</a:t>
            </a:r>
            <a:r>
              <a:rPr lang="fr-FR" sz="3600" b="1" baseline="-25000" dirty="0" err="1" smtClean="0">
                <a:latin typeface="Comic Sans MS" pitchFamily="66" charset="0"/>
              </a:rPr>
              <a:t>eq</a:t>
            </a:r>
            <a:r>
              <a:rPr lang="fr-FR" sz="3600" b="1" dirty="0" smtClean="0">
                <a:latin typeface="Comic Sans MS" pitchFamily="66" charset="0"/>
              </a:rPr>
              <a:t>= </a:t>
            </a:r>
            <a:r>
              <a:rPr lang="fr-FR" sz="3600" b="1" dirty="0">
                <a:latin typeface="Comic Sans MS" pitchFamily="66" charset="0"/>
              </a:rPr>
              <a:t>23/1 = 23 g</a:t>
            </a:r>
          </a:p>
          <a:p>
            <a:pPr>
              <a:lnSpc>
                <a:spcPct val="90000"/>
              </a:lnSpc>
              <a:buNone/>
            </a:pPr>
            <a:r>
              <a:rPr lang="fr-FR" sz="3600" b="1" dirty="0">
                <a:solidFill>
                  <a:srgbClr val="00FFFF"/>
                </a:solidFill>
                <a:latin typeface="Comic Sans MS" pitchFamily="66" charset="0"/>
              </a:rPr>
              <a:t>Ca++</a:t>
            </a:r>
            <a:r>
              <a:rPr lang="fr-FR" sz="3600" b="1" dirty="0">
                <a:latin typeface="Comic Sans MS" pitchFamily="66" charset="0"/>
              </a:rPr>
              <a:t> : </a:t>
            </a:r>
            <a:r>
              <a:rPr lang="fr-FR" sz="3600" b="1" dirty="0" smtClean="0">
                <a:latin typeface="Comic Sans MS" pitchFamily="66" charset="0"/>
              </a:rPr>
              <a:t>M = 40</a:t>
            </a:r>
            <a:r>
              <a:rPr lang="fr-FR" sz="3600" b="1" dirty="0">
                <a:latin typeface="Comic Sans MS" pitchFamily="66" charset="0"/>
              </a:rPr>
              <a:t>;</a:t>
            </a:r>
          </a:p>
          <a:p>
            <a:pPr>
              <a:lnSpc>
                <a:spcPct val="90000"/>
              </a:lnSpc>
              <a:buNone/>
            </a:pPr>
            <a:r>
              <a:rPr lang="fr-FR" sz="3600" b="1" dirty="0" err="1" smtClean="0">
                <a:latin typeface="Comic Sans MS" pitchFamily="66" charset="0"/>
              </a:rPr>
              <a:t>M</a:t>
            </a:r>
            <a:r>
              <a:rPr lang="fr-FR" sz="3600" b="1" baseline="-25000" dirty="0" err="1" smtClean="0">
                <a:latin typeface="Comic Sans MS" pitchFamily="66" charset="0"/>
              </a:rPr>
              <a:t>eq</a:t>
            </a:r>
            <a:r>
              <a:rPr lang="fr-FR" sz="3600" b="1" baseline="-25000" dirty="0" smtClean="0">
                <a:latin typeface="Comic Sans MS" pitchFamily="66" charset="0"/>
              </a:rPr>
              <a:t> </a:t>
            </a:r>
            <a:r>
              <a:rPr lang="fr-FR" sz="3600" b="1" dirty="0" smtClean="0">
                <a:latin typeface="Comic Sans MS" pitchFamily="66" charset="0"/>
              </a:rPr>
              <a:t>= </a:t>
            </a:r>
            <a:r>
              <a:rPr lang="fr-FR" sz="3600" b="1" dirty="0">
                <a:latin typeface="Comic Sans MS" pitchFamily="66" charset="0"/>
              </a:rPr>
              <a:t>40 / 2</a:t>
            </a:r>
            <a:r>
              <a:rPr lang="fr-FR" sz="4000" b="1" dirty="0">
                <a:latin typeface="Comic Sans MS" pitchFamily="66" charset="0"/>
              </a:rPr>
              <a:t> </a:t>
            </a:r>
            <a:r>
              <a:rPr lang="fr-FR" sz="4000" b="1" dirty="0" smtClean="0">
                <a:latin typeface="Comic Sans MS" pitchFamily="66" charset="0"/>
              </a:rPr>
              <a:t>= 20 g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4000" b="1" dirty="0" smtClean="0">
                <a:solidFill>
                  <a:srgbClr val="00FFFF"/>
                </a:solidFill>
                <a:latin typeface="Comic Sans MS" pitchFamily="66" charset="0"/>
              </a:rPr>
              <a:t>Al</a:t>
            </a:r>
            <a:r>
              <a:rPr lang="fr-FR" sz="4000" b="1" baseline="30000" dirty="0" smtClean="0">
                <a:solidFill>
                  <a:srgbClr val="00FFFF"/>
                </a:solidFill>
                <a:latin typeface="Comic Sans MS" pitchFamily="66" charset="0"/>
              </a:rPr>
              <a:t>3+</a:t>
            </a:r>
            <a:r>
              <a:rPr lang="fr-FR" sz="4000" b="1" dirty="0" smtClean="0">
                <a:latin typeface="Comic Sans MS" pitchFamily="66" charset="0"/>
              </a:rPr>
              <a:t> : M = 27</a:t>
            </a:r>
          </a:p>
          <a:p>
            <a:pPr>
              <a:lnSpc>
                <a:spcPct val="90000"/>
              </a:lnSpc>
              <a:buNone/>
            </a:pPr>
            <a:r>
              <a:rPr lang="fr-FR" sz="4000" b="1" dirty="0" err="1" smtClean="0">
                <a:latin typeface="Comic Sans MS" pitchFamily="66" charset="0"/>
              </a:rPr>
              <a:t>M</a:t>
            </a:r>
            <a:r>
              <a:rPr lang="fr-FR" sz="4000" b="1" baseline="-25000" dirty="0" err="1" smtClean="0">
                <a:latin typeface="Comic Sans MS" pitchFamily="66" charset="0"/>
              </a:rPr>
              <a:t>eq</a:t>
            </a:r>
            <a:r>
              <a:rPr lang="fr-FR" sz="4000" b="1" baseline="-25000" dirty="0" smtClean="0">
                <a:latin typeface="Comic Sans MS" pitchFamily="66" charset="0"/>
              </a:rPr>
              <a:t> </a:t>
            </a:r>
            <a:r>
              <a:rPr lang="fr-FR" sz="4000" b="1" dirty="0" smtClean="0">
                <a:latin typeface="Comic Sans MS" pitchFamily="66" charset="0"/>
              </a:rPr>
              <a:t>= 27/3 = 9 g</a:t>
            </a:r>
            <a:endParaRPr lang="fr-FR" sz="40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/>
      <p:bldP spid="2355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153400" cy="901719"/>
          </a:xfrm>
          <a:solidFill>
            <a:srgbClr val="66FF33"/>
          </a:solidFill>
        </p:spPr>
        <p:txBody>
          <a:bodyPr/>
          <a:lstStyle/>
          <a:p>
            <a:pPr algn="ctr"/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QCM3</a:t>
            </a:r>
            <a:endParaRPr lang="fr-F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1214422"/>
            <a:ext cx="8153400" cy="4438664"/>
          </a:xfrm>
        </p:spPr>
        <p:txBody>
          <a:bodyPr/>
          <a:lstStyle/>
          <a:p>
            <a:pPr marL="0" indent="0" algn="just">
              <a:buClr>
                <a:schemeClr val="tx1"/>
              </a:buClr>
              <a:buNone/>
            </a:pPr>
            <a:r>
              <a:rPr lang="fr-FR" sz="2800" dirty="0" smtClean="0">
                <a:latin typeface="Comic Sans MS" pitchFamily="66" charset="0"/>
              </a:rPr>
              <a:t>Parmi les propositions suivantes, lesquelles sont justes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Une viscosité s’exprime en </a:t>
            </a:r>
            <a:r>
              <a:rPr lang="fr-FR" sz="2800" dirty="0" err="1" smtClean="0">
                <a:latin typeface="Comic Sans MS" pitchFamily="66" charset="0"/>
              </a:rPr>
              <a:t>Pa.s</a:t>
            </a:r>
            <a:r>
              <a:rPr lang="fr-FR" sz="2800" dirty="0" smtClean="0">
                <a:latin typeface="Comic Sans MS" pitchFamily="66" charset="0"/>
              </a:rPr>
              <a:t> en SI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Une pression s’exprime en Pa en SI</a:t>
            </a:r>
          </a:p>
          <a:p>
            <a:pPr marL="93663" indent="-93663" algn="just">
              <a:buClr>
                <a:schemeClr val="tx1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 Le Pa est la pression exercée par une force de 1kg sur une surface de 1m</a:t>
            </a:r>
            <a:r>
              <a:rPr lang="fr-FR" sz="2800" baseline="30000" dirty="0" smtClean="0">
                <a:latin typeface="Comic Sans MS" pitchFamily="66" charset="0"/>
              </a:rPr>
              <a:t>2</a:t>
            </a:r>
          </a:p>
          <a:p>
            <a:pPr marL="93663" indent="-93663" algn="just">
              <a:buClr>
                <a:schemeClr val="tx1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 Les pressions sanguines s’expriment souvent en </a:t>
            </a:r>
            <a:r>
              <a:rPr lang="fr-FR" sz="2800" dirty="0" err="1" smtClean="0">
                <a:latin typeface="Comic Sans MS" pitchFamily="66" charset="0"/>
              </a:rPr>
              <a:t>mmHg</a:t>
            </a:r>
            <a:endParaRPr lang="fr-FR" sz="2800" dirty="0" smtClean="0">
              <a:latin typeface="Comic Sans MS" pitchFamily="66" charset="0"/>
            </a:endParaRP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Une masse volumique s’exprime en kg/l en SI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endParaRPr lang="fr-FR" sz="2800" dirty="0" smtClean="0">
              <a:latin typeface="Comic Sans MS" pitchFamily="66" charset="0"/>
            </a:endParaRP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endParaRPr lang="fr-FR" dirty="0" smtClean="0">
              <a:latin typeface="Comic Sans MS" pitchFamily="66" charset="0"/>
            </a:endParaRP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endParaRPr lang="fr-FR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60350"/>
            <a:ext cx="8429684" cy="1728788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CONCENTRATION EQUIVALENTE D’UNE SOLUTION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Low">
              <a:buClr>
                <a:srgbClr val="FFFF00"/>
              </a:buClr>
              <a:buFont typeface="Wingdings" pitchFamily="2" charset="2"/>
              <a:buChar char=""/>
            </a:pPr>
            <a:r>
              <a:rPr lang="fr-FR" sz="4000" b="1" dirty="0">
                <a:latin typeface="Comic Sans MS" pitchFamily="66" charset="0"/>
              </a:rPr>
              <a:t>Concentrations équivalentes  </a:t>
            </a:r>
            <a:r>
              <a:rPr lang="fr-FR" sz="4000" b="1" dirty="0">
                <a:solidFill>
                  <a:srgbClr val="00FFFF"/>
                </a:solidFill>
                <a:latin typeface="Comic Sans MS" pitchFamily="66" charset="0"/>
              </a:rPr>
              <a:t>ADDITIVES</a:t>
            </a:r>
          </a:p>
          <a:p>
            <a:pPr algn="justLow">
              <a:buClr>
                <a:srgbClr val="FFFF00"/>
              </a:buClr>
              <a:buFont typeface="Wingdings" pitchFamily="2" charset="2"/>
              <a:buChar char=""/>
            </a:pPr>
            <a:r>
              <a:rPr lang="fr-FR" sz="4400" b="1" dirty="0">
                <a:latin typeface="Comic Sans MS" pitchFamily="66" charset="0"/>
              </a:rPr>
              <a:t>Concentration totale en </a:t>
            </a:r>
            <a:r>
              <a:rPr lang="fr-FR" sz="4400" b="1" dirty="0" err="1">
                <a:latin typeface="Comic Sans MS" pitchFamily="66" charset="0"/>
              </a:rPr>
              <a:t>Eq</a:t>
            </a:r>
            <a:r>
              <a:rPr lang="fr-FR" sz="4400" b="1" dirty="0">
                <a:latin typeface="Comic Sans MS" pitchFamily="66" charset="0"/>
              </a:rPr>
              <a:t> 				=</a:t>
            </a:r>
          </a:p>
          <a:p>
            <a:pPr algn="justLow">
              <a:buFont typeface="Wingdings" pitchFamily="2" charset="2"/>
              <a:buNone/>
            </a:pPr>
            <a:r>
              <a:rPr lang="fr-FR" sz="4400" b="1" dirty="0" err="1">
                <a:latin typeface="Comic Sans MS" pitchFamily="66" charset="0"/>
              </a:rPr>
              <a:t>Ceq</a:t>
            </a:r>
            <a:r>
              <a:rPr lang="fr-FR" sz="4400" b="1" dirty="0">
                <a:latin typeface="Comic Sans MS" pitchFamily="66" charset="0"/>
              </a:rPr>
              <a:t> </a:t>
            </a:r>
            <a:r>
              <a:rPr lang="fr-FR" sz="4400" b="1" dirty="0">
                <a:solidFill>
                  <a:schemeClr val="hlink"/>
                </a:solidFill>
                <a:latin typeface="Comic Sans MS" pitchFamily="66" charset="0"/>
              </a:rPr>
              <a:t>anioniques</a:t>
            </a:r>
            <a:r>
              <a:rPr lang="fr-FR" sz="4400" b="1" dirty="0">
                <a:latin typeface="Comic Sans MS" pitchFamily="66" charset="0"/>
              </a:rPr>
              <a:t> + </a:t>
            </a:r>
            <a:r>
              <a:rPr lang="fr-FR" sz="4400" b="1" dirty="0" err="1">
                <a:latin typeface="Comic Sans MS" pitchFamily="66" charset="0"/>
              </a:rPr>
              <a:t>Ceq</a:t>
            </a:r>
            <a:r>
              <a:rPr lang="fr-FR" sz="4400" b="1" dirty="0">
                <a:latin typeface="Comic Sans MS" pitchFamily="66" charset="0"/>
              </a:rPr>
              <a:t> </a:t>
            </a:r>
            <a:r>
              <a:rPr lang="fr-FR" sz="4400" b="1" dirty="0">
                <a:solidFill>
                  <a:srgbClr val="FF9900"/>
                </a:solidFill>
                <a:latin typeface="Comic Sans MS" pitchFamily="66" charset="0"/>
              </a:rPr>
              <a:t>cationiques</a:t>
            </a:r>
            <a:endParaRPr lang="fr-FR" sz="3600" b="1" dirty="0">
              <a:solidFill>
                <a:srgbClr val="FF99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ELECTRONEUTRALITE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43050"/>
            <a:ext cx="8858280" cy="4038600"/>
          </a:xfrm>
        </p:spPr>
        <p:txBody>
          <a:bodyPr/>
          <a:lstStyle/>
          <a:p>
            <a:pPr algn="justLow">
              <a:buFont typeface="Wingdings" pitchFamily="2" charset="2"/>
              <a:buNone/>
            </a:pPr>
            <a:endParaRPr lang="fr-FR" b="1" dirty="0">
              <a:solidFill>
                <a:srgbClr val="CC0000"/>
              </a:solidFill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 pitchFamily="2" charset="2"/>
              <a:buNone/>
            </a:pPr>
            <a:r>
              <a:rPr lang="fr-FR" sz="3700" b="1" dirty="0">
                <a:latin typeface="Comic Sans MS" pitchFamily="66" charset="0"/>
                <a:sym typeface="Wingdings" pitchFamily="2" charset="2"/>
              </a:rPr>
              <a:t>			</a:t>
            </a:r>
            <a:r>
              <a:rPr lang="fr-FR" sz="4800" b="1" dirty="0" err="1">
                <a:latin typeface="Comic Sans MS" pitchFamily="66" charset="0"/>
                <a:sym typeface="Wingdings" pitchFamily="2" charset="2"/>
              </a:rPr>
              <a:t>Ceq</a:t>
            </a:r>
            <a:r>
              <a:rPr lang="fr-FR" sz="4800" b="1" dirty="0">
                <a:latin typeface="Comic Sans MS" pitchFamily="66" charset="0"/>
                <a:sym typeface="Wingdings" pitchFamily="2" charset="2"/>
              </a:rPr>
              <a:t> </a:t>
            </a:r>
            <a:r>
              <a:rPr lang="fr-FR" sz="4800" b="1" dirty="0">
                <a:solidFill>
                  <a:srgbClr val="66FF33"/>
                </a:solidFill>
                <a:latin typeface="Comic Sans MS" pitchFamily="66" charset="0"/>
                <a:sym typeface="Wingdings" pitchFamily="2" charset="2"/>
              </a:rPr>
              <a:t>anionique </a:t>
            </a:r>
            <a:r>
              <a:rPr lang="fr-FR" sz="4800" b="1" dirty="0">
                <a:solidFill>
                  <a:schemeClr val="folHlink"/>
                </a:solidFill>
                <a:latin typeface="Comic Sans MS" pitchFamily="66" charset="0"/>
                <a:sym typeface="Wingdings" pitchFamily="2" charset="2"/>
              </a:rPr>
              <a:t>		</a:t>
            </a:r>
          </a:p>
          <a:p>
            <a:pPr algn="ctr">
              <a:buFont typeface="Wingdings" pitchFamily="2" charset="2"/>
              <a:buNone/>
            </a:pPr>
            <a:r>
              <a:rPr lang="fr-FR" sz="4800" b="1" dirty="0">
                <a:latin typeface="Comic Sans MS" pitchFamily="66" charset="0"/>
                <a:sym typeface="Wingdings" pitchFamily="2" charset="2"/>
              </a:rPr>
              <a:t>=</a:t>
            </a:r>
          </a:p>
          <a:p>
            <a:pPr algn="ctr">
              <a:buFont typeface="Wingdings" pitchFamily="2" charset="2"/>
              <a:buNone/>
            </a:pPr>
            <a:r>
              <a:rPr lang="fr-FR" sz="4800" b="1" dirty="0" err="1">
                <a:latin typeface="Comic Sans MS" pitchFamily="66" charset="0"/>
                <a:sym typeface="Wingdings" pitchFamily="2" charset="2"/>
              </a:rPr>
              <a:t>Ceq</a:t>
            </a:r>
            <a:r>
              <a:rPr lang="fr-FR" sz="4800" b="1" dirty="0">
                <a:latin typeface="Comic Sans MS" pitchFamily="66" charset="0"/>
                <a:sym typeface="Wingdings" pitchFamily="2" charset="2"/>
              </a:rPr>
              <a:t> </a:t>
            </a:r>
            <a:r>
              <a:rPr lang="fr-FR" sz="4800" b="1" dirty="0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cationique</a:t>
            </a:r>
          </a:p>
          <a:p>
            <a:pPr algn="justLow">
              <a:buFont typeface="Wingdings" pitchFamily="2" charset="2"/>
              <a:buNone/>
            </a:pPr>
            <a:r>
              <a:rPr lang="fr-FR" sz="4800" b="1" dirty="0">
                <a:latin typeface="Comic Sans MS" pitchFamily="66" charset="0"/>
                <a:sym typeface="Wingdings" pitchFamily="2" charset="2"/>
              </a:rPr>
              <a:t> </a:t>
            </a:r>
            <a:r>
              <a:rPr lang="fr-FR" sz="4800" b="1" dirty="0" err="1">
                <a:latin typeface="Comic Sans MS" pitchFamily="66" charset="0"/>
                <a:sym typeface="Wingdings" pitchFamily="2" charset="2"/>
              </a:rPr>
              <a:t>Ceq</a:t>
            </a:r>
            <a:r>
              <a:rPr lang="fr-FR" sz="4800" b="1" dirty="0">
                <a:latin typeface="Comic Sans MS" pitchFamily="66" charset="0"/>
                <a:sym typeface="Wingdings" pitchFamily="2" charset="2"/>
              </a:rPr>
              <a:t> = </a:t>
            </a:r>
            <a:r>
              <a:rPr lang="fr-FR" sz="4800" b="1" dirty="0">
                <a:solidFill>
                  <a:srgbClr val="00FFFF"/>
                </a:solidFill>
                <a:latin typeface="Comic Sans MS" pitchFamily="66" charset="0"/>
                <a:sym typeface="Wingdings" pitchFamily="2" charset="2"/>
              </a:rPr>
              <a:t>m .n</a:t>
            </a:r>
            <a:r>
              <a:rPr lang="fr-FR" sz="4800" b="1" baseline="-25000" dirty="0">
                <a:solidFill>
                  <a:srgbClr val="00FFFF"/>
                </a:solidFill>
                <a:latin typeface="Comic Sans MS" pitchFamily="66" charset="0"/>
                <a:sym typeface="Wingdings" pitchFamily="2" charset="2"/>
              </a:rPr>
              <a:t>-</a:t>
            </a:r>
            <a:r>
              <a:rPr lang="fr-FR" sz="4800" b="1" dirty="0">
                <a:solidFill>
                  <a:srgbClr val="00FFFF"/>
                </a:solidFill>
                <a:latin typeface="Comic Sans MS" pitchFamily="66" charset="0"/>
                <a:sym typeface="Wingdings" pitchFamily="2" charset="2"/>
              </a:rPr>
              <a:t>. </a:t>
            </a:r>
            <a:r>
              <a:rPr lang="fr-FR" sz="4800" b="1" dirty="0" smtClean="0">
                <a:solidFill>
                  <a:srgbClr val="00FFFF"/>
                </a:solidFill>
                <a:latin typeface="Comic Sans MS" pitchFamily="66" charset="0"/>
                <a:sym typeface="Wingdings" pitchFamily="2" charset="2"/>
              </a:rPr>
              <a:t>Z</a:t>
            </a:r>
            <a:r>
              <a:rPr lang="fr-FR" sz="4800" b="1" baseline="-25000" dirty="0" smtClean="0">
                <a:solidFill>
                  <a:srgbClr val="00FFFF"/>
                </a:solidFill>
                <a:latin typeface="Comic Sans MS" pitchFamily="66" charset="0"/>
                <a:sym typeface="Wingdings" pitchFamily="2" charset="2"/>
              </a:rPr>
              <a:t>-</a:t>
            </a:r>
            <a:r>
              <a:rPr lang="fr-FR" sz="4800" b="1" dirty="0" smtClean="0">
                <a:latin typeface="Comic Sans MS" pitchFamily="66" charset="0"/>
                <a:sym typeface="Wingdings" pitchFamily="2" charset="2"/>
              </a:rPr>
              <a:t>=</a:t>
            </a:r>
            <a:r>
              <a:rPr lang="fr-FR" sz="4800" b="1" dirty="0" smtClean="0">
                <a:solidFill>
                  <a:srgbClr val="FF3399"/>
                </a:solidFill>
                <a:latin typeface="Comic Sans MS" pitchFamily="66" charset="0"/>
                <a:sym typeface="Wingdings" pitchFamily="2" charset="2"/>
              </a:rPr>
              <a:t>m </a:t>
            </a:r>
            <a:r>
              <a:rPr lang="fr-FR" sz="4800" b="1" dirty="0">
                <a:solidFill>
                  <a:srgbClr val="FF3399"/>
                </a:solidFill>
                <a:latin typeface="Comic Sans MS" pitchFamily="66" charset="0"/>
                <a:sym typeface="Wingdings" pitchFamily="2" charset="2"/>
              </a:rPr>
              <a:t>.n</a:t>
            </a:r>
            <a:r>
              <a:rPr lang="fr-FR" sz="4800" b="1" baseline="-25000" dirty="0">
                <a:solidFill>
                  <a:srgbClr val="FF3399"/>
                </a:solidFill>
                <a:latin typeface="Comic Sans MS" pitchFamily="66" charset="0"/>
                <a:sym typeface="Wingdings" pitchFamily="2" charset="2"/>
              </a:rPr>
              <a:t>+</a:t>
            </a:r>
            <a:r>
              <a:rPr lang="fr-FR" sz="4800" b="1" dirty="0">
                <a:solidFill>
                  <a:srgbClr val="FF3399"/>
                </a:solidFill>
                <a:latin typeface="Comic Sans MS" pitchFamily="66" charset="0"/>
                <a:sym typeface="Wingdings" pitchFamily="2" charset="2"/>
              </a:rPr>
              <a:t>. Z</a:t>
            </a:r>
            <a:r>
              <a:rPr lang="fr-FR" sz="4800" b="1" baseline="-25000" dirty="0">
                <a:solidFill>
                  <a:srgbClr val="FF3399"/>
                </a:solidFill>
                <a:latin typeface="Comic Sans MS" pitchFamily="66" charset="0"/>
                <a:sym typeface="Wingdings" pitchFamily="2" charset="2"/>
              </a:rPr>
              <a:t>+</a:t>
            </a:r>
            <a:r>
              <a:rPr lang="fr-FR" sz="4800" b="1" dirty="0">
                <a:latin typeface="Comic Sans MS" pitchFamily="66" charset="0"/>
                <a:sym typeface="Wingdings" pitchFamily="2" charset="2"/>
              </a:rPr>
              <a:t> </a:t>
            </a:r>
            <a:endParaRPr lang="fr-FR" sz="4800" b="1" baseline="-25000" dirty="0">
              <a:solidFill>
                <a:srgbClr val="FD5635"/>
              </a:solidFill>
              <a:latin typeface="Comic Sans MS" pitchFamily="66" charset="0"/>
              <a:sym typeface="Wingdings" pitchFamily="2" charset="2"/>
            </a:endParaRPr>
          </a:p>
          <a:p>
            <a:pPr algn="justLow">
              <a:buFont typeface="Wingdings" pitchFamily="2" charset="2"/>
              <a:buNone/>
            </a:pPr>
            <a:endParaRPr lang="fr-FR" sz="4100" b="1" dirty="0">
              <a:solidFill>
                <a:srgbClr val="FD5635"/>
              </a:solidFill>
              <a:sym typeface="Wingdings" pitchFamily="2" charset="2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nimBg="1"/>
      <p:bldP spid="3584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357166"/>
            <a:ext cx="8153400" cy="1071562"/>
          </a:xfrm>
          <a:solidFill>
            <a:srgbClr val="0066FF"/>
          </a:solidFill>
        </p:spPr>
        <p:txBody>
          <a:bodyPr/>
          <a:lstStyle/>
          <a:p>
            <a:pPr algn="ctr"/>
            <a:r>
              <a:rPr lang="fr-FR" sz="5400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EXEMPLE </a:t>
            </a:r>
            <a:r>
              <a:rPr lang="fr-FR" sz="54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7</a:t>
            </a:r>
            <a:endParaRPr lang="fr-FR" sz="5400" b="1" dirty="0">
              <a:solidFill>
                <a:srgbClr val="66FF33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286750" cy="4038600"/>
          </a:xfrm>
        </p:spPr>
        <p:txBody>
          <a:bodyPr/>
          <a:lstStyle/>
          <a:p>
            <a:pPr marL="609600" indent="-609600">
              <a:buClr>
                <a:srgbClr val="66FF33"/>
              </a:buClr>
            </a:pPr>
            <a:r>
              <a:rPr lang="fr-FR" sz="4900" b="1" dirty="0">
                <a:latin typeface="Comic Sans MS" pitchFamily="66" charset="0"/>
              </a:rPr>
              <a:t>Plasma : par litre</a:t>
            </a:r>
          </a:p>
          <a:p>
            <a:pPr marL="609600" indent="-609600">
              <a:buFont typeface="Wingdings" pitchFamily="2" charset="2"/>
              <a:buNone/>
            </a:pPr>
            <a:r>
              <a:rPr lang="fr-FR" sz="4900" b="1" dirty="0">
                <a:latin typeface="Comic Sans MS" pitchFamily="66" charset="0"/>
              </a:rPr>
              <a:t>155 </a:t>
            </a:r>
            <a:r>
              <a:rPr lang="fr-FR" sz="4900" b="1" dirty="0" err="1">
                <a:latin typeface="Comic Sans MS" pitchFamily="66" charset="0"/>
              </a:rPr>
              <a:t>mEq</a:t>
            </a:r>
            <a:r>
              <a:rPr lang="fr-FR" sz="4900" b="1" dirty="0">
                <a:latin typeface="Comic Sans MS" pitchFamily="66" charset="0"/>
              </a:rPr>
              <a:t> anioniques</a:t>
            </a:r>
          </a:p>
          <a:p>
            <a:pPr marL="609600" indent="-609600">
              <a:buFont typeface="Wingdings" pitchFamily="2" charset="2"/>
              <a:buNone/>
            </a:pPr>
            <a:r>
              <a:rPr lang="fr-FR" sz="4900" b="1" dirty="0">
                <a:latin typeface="Comic Sans MS" pitchFamily="66" charset="0"/>
              </a:rPr>
              <a:t>155 </a:t>
            </a:r>
            <a:r>
              <a:rPr lang="fr-FR" sz="4900" b="1" dirty="0" err="1">
                <a:latin typeface="Comic Sans MS" pitchFamily="66" charset="0"/>
              </a:rPr>
              <a:t>mEq</a:t>
            </a:r>
            <a:r>
              <a:rPr lang="fr-FR" sz="4900" b="1" dirty="0">
                <a:latin typeface="Comic Sans MS" pitchFamily="66" charset="0"/>
              </a:rPr>
              <a:t> cationiques</a:t>
            </a:r>
          </a:p>
          <a:p>
            <a:pPr marL="609600" indent="-609600">
              <a:buClr>
                <a:schemeClr val="tx1"/>
              </a:buClr>
              <a:buSzTx/>
              <a:buFont typeface="Symbol" pitchFamily="18" charset="2"/>
              <a:buChar char="Þ"/>
            </a:pPr>
            <a:r>
              <a:rPr lang="fr-FR" sz="4900" b="1" dirty="0">
                <a:solidFill>
                  <a:srgbClr val="FFFF99"/>
                </a:solidFill>
                <a:latin typeface="Comic Sans MS" pitchFamily="66" charset="0"/>
                <a:sym typeface="Symbol" pitchFamily="18" charset="2"/>
              </a:rPr>
              <a:t>Total de 310 </a:t>
            </a:r>
            <a:r>
              <a:rPr lang="fr-FR" sz="4900" b="1" dirty="0" err="1">
                <a:solidFill>
                  <a:srgbClr val="FFFF99"/>
                </a:solidFill>
                <a:latin typeface="Comic Sans MS" pitchFamily="66" charset="0"/>
                <a:sym typeface="Symbol" pitchFamily="18" charset="2"/>
              </a:rPr>
              <a:t>mEq</a:t>
            </a:r>
            <a:endParaRPr lang="fr-FR" sz="4900" b="1" dirty="0">
              <a:solidFill>
                <a:srgbClr val="FFFF99"/>
              </a:solidFill>
              <a:latin typeface="Comic Sans MS" pitchFamily="66" charset="0"/>
              <a:sym typeface="Symbol" pitchFamily="18" charset="2"/>
            </a:endParaRPr>
          </a:p>
          <a:p>
            <a:pPr marL="609600" indent="-609600">
              <a:buClr>
                <a:srgbClr val="66FF33"/>
              </a:buClr>
              <a:buSzTx/>
            </a:pPr>
            <a:r>
              <a:rPr lang="fr-FR" sz="4900" b="1" dirty="0">
                <a:latin typeface="Comic Sans MS" pitchFamily="66" charset="0"/>
                <a:sym typeface="Symbol" pitchFamily="18" charset="2"/>
              </a:rPr>
              <a:t>Solution glucose</a:t>
            </a:r>
            <a:r>
              <a:rPr lang="fr-FR" sz="4900" b="1" dirty="0">
                <a:solidFill>
                  <a:schemeClr val="hlink"/>
                </a:solidFill>
                <a:latin typeface="Comic Sans MS" pitchFamily="66" charset="0"/>
                <a:sym typeface="Symbol" pitchFamily="18" charset="2"/>
              </a:rPr>
              <a:t> : </a:t>
            </a:r>
            <a:r>
              <a:rPr lang="fr-FR" sz="4900" b="1" dirty="0" err="1">
                <a:solidFill>
                  <a:srgbClr val="FFFF99"/>
                </a:solidFill>
                <a:latin typeface="Comic Sans MS" pitchFamily="66" charset="0"/>
                <a:sym typeface="Symbol" pitchFamily="18" charset="2"/>
              </a:rPr>
              <a:t>Ceq</a:t>
            </a:r>
            <a:r>
              <a:rPr lang="fr-FR" sz="4900" b="1" dirty="0">
                <a:solidFill>
                  <a:srgbClr val="FFFF99"/>
                </a:solidFill>
                <a:latin typeface="Comic Sans MS" pitchFamily="66" charset="0"/>
                <a:sym typeface="Symbol" pitchFamily="18" charset="2"/>
              </a:rPr>
              <a:t>=0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nimBg="1"/>
      <p:bldP spid="27651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500042"/>
            <a:ext cx="8337550" cy="914400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Relation </a:t>
            </a:r>
            <a:r>
              <a:rPr lang="fr-FR" sz="4800" b="1" dirty="0" err="1" smtClean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Ceq</a:t>
            </a:r>
            <a:r>
              <a:rPr lang="fr-FR" sz="48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et Cp</a:t>
            </a:r>
            <a:endParaRPr lang="fr-FR" sz="4800" b="1" dirty="0">
              <a:solidFill>
                <a:srgbClr val="66FF33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557338"/>
            <a:ext cx="7923213" cy="4419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fr-FR" sz="2700" b="1"/>
          </a:p>
          <a:p>
            <a:pPr algn="ctr">
              <a:buFont typeface="Wingdings" pitchFamily="2" charset="2"/>
              <a:buNone/>
            </a:pPr>
            <a:endParaRPr lang="fr-FR" sz="2700"/>
          </a:p>
          <a:p>
            <a:pPr algn="ctr">
              <a:buFont typeface="Wingdings" pitchFamily="2" charset="2"/>
              <a:buNone/>
            </a:pPr>
            <a:endParaRPr lang="fr-FR" sz="2700"/>
          </a:p>
          <a:p>
            <a:pPr algn="ctr">
              <a:buFont typeface="Wingdings" pitchFamily="2" charset="2"/>
              <a:buNone/>
            </a:pPr>
            <a:endParaRPr lang="fr-FR" sz="2700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534988" y="1568450"/>
          <a:ext cx="7926387" cy="3443288"/>
        </p:xfrm>
        <a:graphic>
          <a:graphicData uri="http://schemas.openxmlformats.org/presentationml/2006/ole">
            <p:oleObj spid="_x0000_s24580" name="Equation" r:id="rId3" imgW="1257120" imgH="545760" progId="Equation.3">
              <p:embed/>
            </p:oleObj>
          </a:graphicData>
        </a:graphic>
      </p:graphicFrame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187450" y="5105400"/>
            <a:ext cx="693737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fr-FR" sz="6600" b="1" dirty="0">
                <a:latin typeface="Comic Sans MS" pitchFamily="66" charset="0"/>
              </a:rPr>
              <a:t>1 </a:t>
            </a:r>
            <a:r>
              <a:rPr lang="fr-FR" sz="6600" b="1" dirty="0" err="1">
                <a:latin typeface="Comic Sans MS" pitchFamily="66" charset="0"/>
              </a:rPr>
              <a:t>mEq</a:t>
            </a:r>
            <a:r>
              <a:rPr lang="fr-FR" sz="6600" b="1" dirty="0">
                <a:latin typeface="Comic Sans MS" pitchFamily="66" charset="0"/>
              </a:rPr>
              <a:t> = 10</a:t>
            </a:r>
            <a:r>
              <a:rPr lang="fr-FR" sz="6600" b="1" baseline="30000" dirty="0">
                <a:latin typeface="Comic Sans MS" pitchFamily="66" charset="0"/>
              </a:rPr>
              <a:t>-3</a:t>
            </a:r>
            <a:r>
              <a:rPr lang="fr-FR" sz="6600" b="1" dirty="0">
                <a:latin typeface="Comic Sans MS" pitchFamily="66" charset="0"/>
              </a:rPr>
              <a:t> </a:t>
            </a:r>
            <a:r>
              <a:rPr lang="fr-FR" sz="6600" b="1" dirty="0" err="1">
                <a:latin typeface="Comic Sans MS" pitchFamily="66" charset="0"/>
              </a:rPr>
              <a:t>Eq</a:t>
            </a:r>
            <a:endParaRPr lang="fr-FR" sz="66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8153400" cy="927100"/>
          </a:xfrm>
          <a:solidFill>
            <a:srgbClr val="0066FF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EXEMPLE </a:t>
            </a:r>
            <a:r>
              <a:rPr lang="fr-FR" sz="48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8 …</a:t>
            </a:r>
            <a:endParaRPr lang="fr-FR" sz="4800" b="1" dirty="0">
              <a:solidFill>
                <a:srgbClr val="66FF33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28775"/>
            <a:ext cx="8153400" cy="439261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fr-FR" sz="3500" b="1" dirty="0" smtClean="0">
                <a:solidFill>
                  <a:srgbClr val="FFFF00"/>
                </a:solidFill>
                <a:latin typeface="Comic Sans MS" pitchFamily="66" charset="0"/>
              </a:rPr>
              <a:t>Dosage du sérum </a:t>
            </a:r>
            <a:r>
              <a:rPr lang="fr-FR" sz="3500" b="1" dirty="0">
                <a:solidFill>
                  <a:srgbClr val="FFFF00"/>
                </a:solidFill>
                <a:latin typeface="Comic Sans MS" pitchFamily="66" charset="0"/>
              </a:rPr>
              <a:t>sanguin normal</a:t>
            </a:r>
          </a:p>
          <a:p>
            <a:pPr algn="just">
              <a:buFont typeface="Wingdings" pitchFamily="2" charset="2"/>
              <a:buNone/>
            </a:pPr>
            <a:r>
              <a:rPr lang="fr-FR" sz="4000" b="1" dirty="0">
                <a:solidFill>
                  <a:srgbClr val="00FFFF"/>
                </a:solidFill>
                <a:latin typeface="Comic Sans MS" pitchFamily="66" charset="0"/>
              </a:rPr>
              <a:t>Na</a:t>
            </a:r>
            <a:r>
              <a:rPr lang="fr-FR" sz="4000" b="1" baseline="30000" dirty="0">
                <a:solidFill>
                  <a:srgbClr val="00FFFF"/>
                </a:solidFill>
                <a:latin typeface="Comic Sans MS" pitchFamily="66" charset="0"/>
              </a:rPr>
              <a:t>+</a:t>
            </a:r>
            <a:r>
              <a:rPr lang="fr-FR" sz="4000" b="1" dirty="0">
                <a:latin typeface="Comic Sans MS" pitchFamily="66" charset="0"/>
              </a:rPr>
              <a:t> = 3,25 </a:t>
            </a:r>
            <a:r>
              <a:rPr lang="fr-FR" sz="4000" b="1" dirty="0" smtClean="0">
                <a:latin typeface="Comic Sans MS" pitchFamily="66" charset="0"/>
              </a:rPr>
              <a:t>g/l </a:t>
            </a:r>
          </a:p>
          <a:p>
            <a:pPr algn="just">
              <a:buFont typeface="Wingdings" pitchFamily="2" charset="2"/>
              <a:buNone/>
            </a:pPr>
            <a:r>
              <a:rPr lang="fr-FR" sz="4000" b="1" dirty="0" smtClean="0">
                <a:latin typeface="Comic Sans MS" pitchFamily="66" charset="0"/>
                <a:sym typeface="Symbol"/>
              </a:rPr>
              <a:t></a:t>
            </a:r>
            <a:r>
              <a:rPr lang="fr-FR" sz="4000" b="1" dirty="0" err="1" smtClean="0">
                <a:latin typeface="Comic Sans MS" pitchFamily="66" charset="0"/>
              </a:rPr>
              <a:t>Ceq</a:t>
            </a:r>
            <a:r>
              <a:rPr lang="fr-FR" sz="4000" b="1" dirty="0" smtClean="0">
                <a:latin typeface="Comic Sans MS" pitchFamily="66" charset="0"/>
              </a:rPr>
              <a:t> = (3250/23).1</a:t>
            </a:r>
            <a:r>
              <a:rPr lang="fr-FR" sz="4000" b="1" dirty="0" smtClean="0">
                <a:latin typeface="Comic Sans MS" pitchFamily="66" charset="0"/>
                <a:sym typeface="Symbol"/>
              </a:rPr>
              <a:t></a:t>
            </a:r>
            <a:r>
              <a:rPr lang="fr-FR" sz="4000" b="1" dirty="0" smtClean="0">
                <a:latin typeface="Comic Sans MS" pitchFamily="66" charset="0"/>
              </a:rPr>
              <a:t>142 </a:t>
            </a:r>
            <a:r>
              <a:rPr lang="fr-FR" sz="4000" b="1" dirty="0" err="1" smtClean="0">
                <a:latin typeface="Comic Sans MS" pitchFamily="66" charset="0"/>
              </a:rPr>
              <a:t>mEq</a:t>
            </a:r>
            <a:r>
              <a:rPr lang="fr-FR" sz="4000" b="1" dirty="0" smtClean="0">
                <a:latin typeface="Comic Sans MS" pitchFamily="66" charset="0"/>
              </a:rPr>
              <a:t>/l</a:t>
            </a:r>
            <a:endParaRPr lang="fr-FR" sz="4000" b="1" dirty="0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fr-FR" sz="4000" b="1" dirty="0">
                <a:solidFill>
                  <a:srgbClr val="00FFFF"/>
                </a:solidFill>
                <a:latin typeface="Comic Sans MS" pitchFamily="66" charset="0"/>
              </a:rPr>
              <a:t>K</a:t>
            </a:r>
            <a:r>
              <a:rPr lang="fr-FR" sz="4000" b="1" baseline="30000" dirty="0">
                <a:solidFill>
                  <a:srgbClr val="00FFFF"/>
                </a:solidFill>
                <a:latin typeface="Comic Sans MS" pitchFamily="66" charset="0"/>
              </a:rPr>
              <a:t>+</a:t>
            </a:r>
            <a:r>
              <a:rPr lang="fr-FR" sz="4000" b="1" dirty="0">
                <a:latin typeface="Comic Sans MS" pitchFamily="66" charset="0"/>
              </a:rPr>
              <a:t>=0,20 g/l </a:t>
            </a:r>
            <a:endParaRPr lang="fr-FR" sz="4000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fr-FR" sz="4000" b="1" dirty="0" smtClean="0">
                <a:latin typeface="Comic Sans MS" pitchFamily="66" charset="0"/>
                <a:sym typeface="Symbol"/>
              </a:rPr>
              <a:t></a:t>
            </a:r>
            <a:r>
              <a:rPr lang="fr-FR" sz="4000" b="1" dirty="0" err="1" smtClean="0">
                <a:latin typeface="Comic Sans MS" pitchFamily="66" charset="0"/>
              </a:rPr>
              <a:t>Ceq</a:t>
            </a:r>
            <a:r>
              <a:rPr lang="fr-FR" sz="4000" b="1" dirty="0" smtClean="0">
                <a:latin typeface="Comic Sans MS" pitchFamily="66" charset="0"/>
              </a:rPr>
              <a:t> = (200/39).1</a:t>
            </a:r>
            <a:r>
              <a:rPr lang="fr-FR" sz="4000" b="1" dirty="0" smtClean="0">
                <a:latin typeface="Comic Sans MS" pitchFamily="66" charset="0"/>
                <a:sym typeface="Symbol"/>
              </a:rPr>
              <a:t></a:t>
            </a:r>
            <a:r>
              <a:rPr lang="fr-FR" sz="4000" b="1" dirty="0" smtClean="0">
                <a:latin typeface="Comic Sans MS" pitchFamily="66" charset="0"/>
              </a:rPr>
              <a:t>5 </a:t>
            </a:r>
            <a:r>
              <a:rPr lang="fr-FR" sz="4000" b="1" dirty="0" err="1" smtClean="0">
                <a:latin typeface="Comic Sans MS" pitchFamily="66" charset="0"/>
              </a:rPr>
              <a:t>mEq</a:t>
            </a:r>
            <a:r>
              <a:rPr lang="fr-FR" sz="4000" b="1" dirty="0" smtClean="0">
                <a:latin typeface="Comic Sans MS" pitchFamily="66" charset="0"/>
              </a:rPr>
              <a:t>/l</a:t>
            </a:r>
          </a:p>
          <a:p>
            <a:pPr>
              <a:buFont typeface="Wingdings" pitchFamily="2" charset="2"/>
              <a:buNone/>
            </a:pPr>
            <a:endParaRPr lang="fr-FR" sz="4000" b="1" dirty="0">
              <a:latin typeface="Comic Sans MS" pitchFamily="66" charset="0"/>
            </a:endParaRPr>
          </a:p>
          <a:p>
            <a:pPr algn="justLow">
              <a:buFont typeface="Wingdings" pitchFamily="2" charset="2"/>
              <a:buNone/>
            </a:pPr>
            <a:endParaRPr lang="fr-FR" sz="2700" dirty="0"/>
          </a:p>
          <a:p>
            <a:pPr algn="justLow">
              <a:buFont typeface="Wingdings" pitchFamily="2" charset="2"/>
              <a:buNone/>
            </a:pPr>
            <a:endParaRPr lang="fr-FR" sz="2700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/>
      <p:bldP spid="25603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8153400" cy="927100"/>
          </a:xfrm>
          <a:solidFill>
            <a:srgbClr val="0066FF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EXEMPLE </a:t>
            </a:r>
            <a:r>
              <a:rPr lang="fr-FR" sz="48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8</a:t>
            </a:r>
            <a:endParaRPr lang="fr-FR" sz="4800" b="1" dirty="0">
              <a:solidFill>
                <a:srgbClr val="66FF33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28775"/>
            <a:ext cx="8153400" cy="4392613"/>
          </a:xfrm>
        </p:spPr>
        <p:txBody>
          <a:bodyPr/>
          <a:lstStyle/>
          <a:p>
            <a:pPr algn="justLow">
              <a:buFont typeface="Wingdings" pitchFamily="2" charset="2"/>
              <a:buNone/>
            </a:pPr>
            <a:r>
              <a:rPr lang="fr-FR" sz="4000" b="1" dirty="0" smtClean="0">
                <a:solidFill>
                  <a:srgbClr val="00FFFF"/>
                </a:solidFill>
                <a:latin typeface="Comic Sans MS" pitchFamily="66" charset="0"/>
              </a:rPr>
              <a:t>Ca</a:t>
            </a:r>
            <a:r>
              <a:rPr lang="fr-FR" sz="4000" b="1" baseline="30000" dirty="0">
                <a:solidFill>
                  <a:srgbClr val="00FFFF"/>
                </a:solidFill>
                <a:latin typeface="Comic Sans MS" pitchFamily="66" charset="0"/>
              </a:rPr>
              <a:t>++</a:t>
            </a:r>
            <a:r>
              <a:rPr lang="fr-FR" sz="4000" b="1" dirty="0">
                <a:latin typeface="Comic Sans MS" pitchFamily="66" charset="0"/>
              </a:rPr>
              <a:t> = 0,100 </a:t>
            </a:r>
            <a:r>
              <a:rPr lang="fr-FR" sz="4000" b="1" dirty="0" smtClean="0">
                <a:latin typeface="Comic Sans MS" pitchFamily="66" charset="0"/>
              </a:rPr>
              <a:t>g/l </a:t>
            </a:r>
          </a:p>
          <a:p>
            <a:pPr algn="just">
              <a:buNone/>
            </a:pPr>
            <a:r>
              <a:rPr lang="fr-FR" sz="4000" b="1" dirty="0" smtClean="0">
                <a:latin typeface="Comic Sans MS" pitchFamily="66" charset="0"/>
                <a:sym typeface="Symbol"/>
              </a:rPr>
              <a:t></a:t>
            </a:r>
            <a:r>
              <a:rPr lang="fr-FR" sz="4000" b="1" dirty="0" err="1" smtClean="0">
                <a:latin typeface="Comic Sans MS" pitchFamily="66" charset="0"/>
              </a:rPr>
              <a:t>Ceq</a:t>
            </a:r>
            <a:r>
              <a:rPr lang="fr-FR" sz="4000" b="1" dirty="0" smtClean="0">
                <a:latin typeface="Comic Sans MS" pitchFamily="66" charset="0"/>
              </a:rPr>
              <a:t> = (100/40).2</a:t>
            </a:r>
            <a:r>
              <a:rPr lang="fr-FR" sz="4000" b="1" dirty="0" smtClean="0">
                <a:latin typeface="Comic Sans MS" pitchFamily="66" charset="0"/>
                <a:sym typeface="Symbol"/>
              </a:rPr>
              <a:t> = 5</a:t>
            </a:r>
            <a:r>
              <a:rPr lang="fr-FR" sz="4000" b="1" dirty="0" smtClean="0">
                <a:latin typeface="Comic Sans MS" pitchFamily="66" charset="0"/>
              </a:rPr>
              <a:t> </a:t>
            </a:r>
            <a:r>
              <a:rPr lang="fr-FR" sz="4000" b="1" dirty="0" err="1" smtClean="0">
                <a:latin typeface="Comic Sans MS" pitchFamily="66" charset="0"/>
              </a:rPr>
              <a:t>mEq</a:t>
            </a:r>
            <a:r>
              <a:rPr lang="fr-FR" sz="4000" b="1" dirty="0" smtClean="0">
                <a:latin typeface="Comic Sans MS" pitchFamily="66" charset="0"/>
              </a:rPr>
              <a:t>/l</a:t>
            </a:r>
          </a:p>
          <a:p>
            <a:pPr>
              <a:buNone/>
            </a:pPr>
            <a:endParaRPr lang="fr-FR" sz="4000" b="1" dirty="0" smtClean="0">
              <a:latin typeface="Comic Sans MS" pitchFamily="66" charset="0"/>
            </a:endParaRPr>
          </a:p>
          <a:p>
            <a:pPr algn="justLow">
              <a:buNone/>
            </a:pPr>
            <a:r>
              <a:rPr lang="fr-FR" sz="4000" b="1" dirty="0" smtClean="0">
                <a:solidFill>
                  <a:srgbClr val="00FFFF"/>
                </a:solidFill>
                <a:latin typeface="Comic Sans MS" pitchFamily="66" charset="0"/>
              </a:rPr>
              <a:t>Cl</a:t>
            </a:r>
            <a:r>
              <a:rPr lang="fr-FR" sz="4000" b="1" baseline="30000" dirty="0" smtClean="0">
                <a:solidFill>
                  <a:srgbClr val="00FFFF"/>
                </a:solidFill>
                <a:latin typeface="Comic Sans MS" pitchFamily="66" charset="0"/>
              </a:rPr>
              <a:t>-</a:t>
            </a:r>
            <a:r>
              <a:rPr lang="fr-FR" sz="4000" b="1" dirty="0" smtClean="0">
                <a:latin typeface="Comic Sans MS" pitchFamily="66" charset="0"/>
              </a:rPr>
              <a:t> </a:t>
            </a:r>
            <a:r>
              <a:rPr lang="fr-FR" sz="4000" b="1" dirty="0">
                <a:latin typeface="Comic Sans MS" pitchFamily="66" charset="0"/>
              </a:rPr>
              <a:t>= </a:t>
            </a:r>
            <a:r>
              <a:rPr lang="fr-FR" sz="4000" b="1" dirty="0" smtClean="0">
                <a:latin typeface="Comic Sans MS" pitchFamily="66" charset="0"/>
              </a:rPr>
              <a:t>3,60g/l</a:t>
            </a:r>
            <a:r>
              <a:rPr lang="fr-FR" sz="4000" b="1" dirty="0" smtClean="0">
                <a:latin typeface="Comic Sans MS" pitchFamily="66" charset="0"/>
                <a:sym typeface="Symbol"/>
              </a:rPr>
              <a:t></a:t>
            </a:r>
            <a:r>
              <a:rPr lang="fr-FR" sz="4000" b="1" dirty="0" err="1" smtClean="0">
                <a:latin typeface="Comic Sans MS" pitchFamily="66" charset="0"/>
              </a:rPr>
              <a:t>Ceq</a:t>
            </a:r>
            <a:r>
              <a:rPr lang="fr-FR" sz="4000" b="1" dirty="0" smtClean="0">
                <a:latin typeface="Comic Sans MS" pitchFamily="66" charset="0"/>
              </a:rPr>
              <a:t> </a:t>
            </a:r>
            <a:r>
              <a:rPr lang="fr-FR" sz="4000" b="1" dirty="0" smtClean="0">
                <a:latin typeface="Comic Sans MS" pitchFamily="66" charset="0"/>
                <a:sym typeface="Symbol"/>
              </a:rPr>
              <a:t> </a:t>
            </a:r>
            <a:r>
              <a:rPr lang="fr-FR" sz="4000" b="1" dirty="0" smtClean="0">
                <a:latin typeface="Comic Sans MS" pitchFamily="66" charset="0"/>
              </a:rPr>
              <a:t>103 </a:t>
            </a:r>
            <a:r>
              <a:rPr lang="fr-FR" sz="4000" b="1" dirty="0" err="1">
                <a:latin typeface="Comic Sans MS" pitchFamily="66" charset="0"/>
              </a:rPr>
              <a:t>mEq</a:t>
            </a:r>
            <a:r>
              <a:rPr lang="fr-FR" sz="4000" b="1" dirty="0">
                <a:latin typeface="Comic Sans MS" pitchFamily="66" charset="0"/>
              </a:rPr>
              <a:t>/l</a:t>
            </a:r>
          </a:p>
          <a:p>
            <a:pPr algn="justLow">
              <a:buNone/>
            </a:pPr>
            <a:r>
              <a:rPr lang="fr-FR" sz="4000" b="1" dirty="0" smtClean="0">
                <a:solidFill>
                  <a:srgbClr val="00FFFF"/>
                </a:solidFill>
                <a:latin typeface="Comic Sans MS" pitchFamily="66" charset="0"/>
              </a:rPr>
              <a:t>CO</a:t>
            </a:r>
            <a:r>
              <a:rPr lang="fr-FR" sz="4000" b="1" baseline="-25000" dirty="0" smtClean="0">
                <a:solidFill>
                  <a:srgbClr val="00FFFF"/>
                </a:solidFill>
                <a:latin typeface="Comic Sans MS" pitchFamily="66" charset="0"/>
              </a:rPr>
              <a:t>3</a:t>
            </a:r>
            <a:r>
              <a:rPr lang="fr-FR" sz="4000" b="1" dirty="0" smtClean="0">
                <a:solidFill>
                  <a:srgbClr val="00FFFF"/>
                </a:solidFill>
                <a:latin typeface="Comic Sans MS" pitchFamily="66" charset="0"/>
              </a:rPr>
              <a:t>H</a:t>
            </a:r>
            <a:r>
              <a:rPr lang="fr-FR" sz="4000" b="1" baseline="30000" dirty="0" smtClean="0">
                <a:solidFill>
                  <a:srgbClr val="00FFFF"/>
                </a:solidFill>
                <a:latin typeface="Comic Sans MS" pitchFamily="66" charset="0"/>
              </a:rPr>
              <a:t>-</a:t>
            </a:r>
            <a:r>
              <a:rPr lang="fr-FR" sz="4000" b="1" dirty="0" smtClean="0">
                <a:latin typeface="Comic Sans MS" pitchFamily="66" charset="0"/>
              </a:rPr>
              <a:t>= 1,65 g/l</a:t>
            </a:r>
            <a:r>
              <a:rPr lang="fr-FR" sz="4000" b="1" dirty="0" smtClean="0">
                <a:latin typeface="Comic Sans MS" pitchFamily="66" charset="0"/>
                <a:sym typeface="Symbol"/>
              </a:rPr>
              <a:t></a:t>
            </a:r>
            <a:r>
              <a:rPr lang="fr-FR" sz="4000" b="1" dirty="0" err="1" smtClean="0">
                <a:latin typeface="Comic Sans MS" pitchFamily="66" charset="0"/>
              </a:rPr>
              <a:t>Ceq</a:t>
            </a:r>
            <a:r>
              <a:rPr lang="fr-FR" sz="4000" b="1" dirty="0" smtClean="0">
                <a:latin typeface="Comic Sans MS" pitchFamily="66" charset="0"/>
                <a:sym typeface="Symbol"/>
              </a:rPr>
              <a:t></a:t>
            </a:r>
            <a:r>
              <a:rPr lang="fr-FR" sz="4000" b="1" dirty="0" smtClean="0">
                <a:latin typeface="Comic Sans MS" pitchFamily="66" charset="0"/>
              </a:rPr>
              <a:t>27 </a:t>
            </a:r>
            <a:r>
              <a:rPr lang="fr-FR" sz="4000" b="1" dirty="0" err="1">
                <a:latin typeface="Comic Sans MS" pitchFamily="66" charset="0"/>
              </a:rPr>
              <a:t>mEq</a:t>
            </a:r>
            <a:r>
              <a:rPr lang="fr-FR" sz="4000" b="1" dirty="0">
                <a:latin typeface="Comic Sans MS" pitchFamily="66" charset="0"/>
              </a:rPr>
              <a:t>/l</a:t>
            </a:r>
          </a:p>
          <a:p>
            <a:pPr algn="justLow">
              <a:buFont typeface="Wingdings" pitchFamily="2" charset="2"/>
              <a:buNone/>
            </a:pPr>
            <a:endParaRPr lang="fr-FR" sz="2700" dirty="0"/>
          </a:p>
          <a:p>
            <a:pPr algn="justLow">
              <a:buFont typeface="Wingdings" pitchFamily="2" charset="2"/>
              <a:buNone/>
            </a:pPr>
            <a:endParaRPr lang="fr-FR" sz="2700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/>
      <p:bldP spid="2560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85728"/>
            <a:ext cx="8153400" cy="1000124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FORCE IONIQUE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828800"/>
            <a:ext cx="7780338" cy="4038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fr-FR" sz="3600" b="1"/>
          </a:p>
          <a:p>
            <a:pPr algn="ctr">
              <a:buFont typeface="Wingdings" pitchFamily="2" charset="2"/>
              <a:buNone/>
            </a:pPr>
            <a:endParaRPr lang="fr-FR" sz="2700" b="1"/>
          </a:p>
          <a:p>
            <a:pPr algn="ctr">
              <a:buFont typeface="Wingdings" pitchFamily="2" charset="2"/>
              <a:buNone/>
            </a:pPr>
            <a:endParaRPr lang="fr-FR" sz="2700" b="1"/>
          </a:p>
        </p:txBody>
      </p:sp>
      <p:graphicFrame>
        <p:nvGraphicFramePr>
          <p:cNvPr id="36868" name="Rectangle 4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36868" name="Equation" r:id="rId3" imgW="0" imgH="0" progId="Equation.3">
              <p:embed/>
            </p:oleObj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357188" y="1739900"/>
          <a:ext cx="8429625" cy="3502025"/>
        </p:xfrm>
        <a:graphic>
          <a:graphicData uri="http://schemas.openxmlformats.org/presentationml/2006/ole">
            <p:oleObj spid="_x0000_s36869" name="Équation" r:id="rId4" imgW="2628720" imgH="109188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153400" cy="825523"/>
          </a:xfrm>
          <a:solidFill>
            <a:srgbClr val="66FF33"/>
          </a:solidFill>
        </p:spPr>
        <p:txBody>
          <a:bodyPr/>
          <a:lstStyle/>
          <a:p>
            <a:pPr algn="ctr"/>
            <a:r>
              <a:rPr lang="fr-FR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QCM3</a:t>
            </a:r>
            <a:endParaRPr lang="fr-FR" sz="54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496300" cy="5256212"/>
          </a:xfrm>
        </p:spPr>
        <p:txBody>
          <a:bodyPr/>
          <a:lstStyle/>
          <a:p>
            <a:pPr marL="0" indent="0" algn="just">
              <a:buNone/>
            </a:pPr>
            <a:r>
              <a:rPr lang="fr-FR" sz="3600" dirty="0" smtClean="0">
                <a:latin typeface="Comic Sans MS" pitchFamily="66" charset="0"/>
              </a:rPr>
              <a:t>La calcémie normale du plasma étant proche de 4 </a:t>
            </a:r>
            <a:r>
              <a:rPr lang="fr-FR" sz="3600" dirty="0" err="1" smtClean="0">
                <a:latin typeface="Comic Sans MS" pitchFamily="66" charset="0"/>
              </a:rPr>
              <a:t>mEq.l</a:t>
            </a:r>
            <a:r>
              <a:rPr lang="fr-FR" sz="3600" dirty="0" smtClean="0">
                <a:latin typeface="Comic Sans MS" pitchFamily="66" charset="0"/>
              </a:rPr>
              <a:t>-1, la masse en mg de l’ion calcium dans 3,5 L de plasma est :</a:t>
            </a:r>
          </a:p>
          <a:p>
            <a:pPr marL="514350" indent="-514350" algn="just">
              <a:buClr>
                <a:srgbClr val="FFFF00"/>
              </a:buClr>
              <a:buFont typeface="+mj-lt"/>
              <a:buAutoNum type="alphaUcPeriod"/>
            </a:pPr>
            <a:r>
              <a:rPr lang="fr-FR" sz="3600" dirty="0" smtClean="0">
                <a:latin typeface="Comic Sans MS" pitchFamily="66" charset="0"/>
              </a:rPr>
              <a:t>120</a:t>
            </a:r>
          </a:p>
          <a:p>
            <a:pPr marL="514350" indent="-514350" algn="just">
              <a:buClr>
                <a:srgbClr val="FFFF00"/>
              </a:buClr>
              <a:buFont typeface="+mj-lt"/>
              <a:buAutoNum type="alphaUcPeriod"/>
            </a:pPr>
            <a:r>
              <a:rPr lang="fr-FR" sz="3600" dirty="0" smtClean="0">
                <a:latin typeface="Comic Sans MS" pitchFamily="66" charset="0"/>
              </a:rPr>
              <a:t>240</a:t>
            </a:r>
          </a:p>
          <a:p>
            <a:pPr marL="514350" indent="-514350" algn="just">
              <a:buClr>
                <a:srgbClr val="FFFF00"/>
              </a:buClr>
              <a:buFont typeface="+mj-lt"/>
              <a:buAutoNum type="alphaUcPeriod"/>
            </a:pPr>
            <a:r>
              <a:rPr lang="fr-FR" sz="3600" dirty="0" smtClean="0">
                <a:latin typeface="Comic Sans MS" pitchFamily="66" charset="0"/>
              </a:rPr>
              <a:t>140</a:t>
            </a:r>
          </a:p>
          <a:p>
            <a:pPr marL="514350" indent="-514350" algn="just">
              <a:buClr>
                <a:srgbClr val="FFFF00"/>
              </a:buClr>
              <a:buFont typeface="+mj-lt"/>
              <a:buAutoNum type="alphaUcPeriod"/>
            </a:pPr>
            <a:r>
              <a:rPr lang="fr-FR" sz="3600" dirty="0" smtClean="0">
                <a:latin typeface="Comic Sans MS" pitchFamily="66" charset="0"/>
              </a:rPr>
              <a:t>560</a:t>
            </a:r>
          </a:p>
          <a:p>
            <a:pPr marL="514350" indent="-514350" algn="just">
              <a:buClr>
                <a:srgbClr val="FFFF00"/>
              </a:buClr>
              <a:buFont typeface="+mj-lt"/>
              <a:buAutoNum type="alphaUcPeriod"/>
            </a:pPr>
            <a:r>
              <a:rPr lang="fr-FR" sz="3600" dirty="0" smtClean="0">
                <a:latin typeface="Comic Sans MS" pitchFamily="66" charset="0"/>
              </a:rPr>
              <a:t>280</a:t>
            </a:r>
            <a:endParaRPr lang="fr-FR" sz="36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  <p:bldP spid="12185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153400" cy="825523"/>
          </a:xfrm>
          <a:solidFill>
            <a:srgbClr val="66FF33"/>
          </a:solidFill>
        </p:spPr>
        <p:txBody>
          <a:bodyPr/>
          <a:lstStyle/>
          <a:p>
            <a:pPr algn="ctr"/>
            <a:r>
              <a:rPr lang="fr-FR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QCM4</a:t>
            </a:r>
            <a:endParaRPr lang="fr-FR" sz="54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496300" cy="5256212"/>
          </a:xfrm>
        </p:spPr>
        <p:txBody>
          <a:bodyPr/>
          <a:lstStyle/>
          <a:p>
            <a:pPr marL="0" indent="0" algn="just">
              <a:buNone/>
            </a:pPr>
            <a:r>
              <a:rPr lang="fr-FR" sz="3000" dirty="0" smtClean="0">
                <a:latin typeface="Comic Sans MS" pitchFamily="66" charset="0"/>
              </a:rPr>
              <a:t>Si on perfuse 10 cm</a:t>
            </a:r>
            <a:r>
              <a:rPr lang="fr-FR" sz="3000" baseline="30000" dirty="0" smtClean="0">
                <a:latin typeface="Comic Sans MS" pitchFamily="66" charset="0"/>
              </a:rPr>
              <a:t>3</a:t>
            </a:r>
            <a:r>
              <a:rPr lang="fr-FR" sz="3000" dirty="0" smtClean="0">
                <a:latin typeface="Comic Sans MS" pitchFamily="66" charset="0"/>
              </a:rPr>
              <a:t> d’une solution aqueuse </a:t>
            </a:r>
            <a:r>
              <a:rPr lang="fr-FR" sz="3000" dirty="0" err="1" smtClean="0">
                <a:latin typeface="Comic Sans MS" pitchFamily="66" charset="0"/>
              </a:rPr>
              <a:t>décimolaire</a:t>
            </a:r>
            <a:r>
              <a:rPr lang="fr-FR" sz="3000" dirty="0" smtClean="0">
                <a:latin typeface="Comic Sans MS" pitchFamily="66" charset="0"/>
              </a:rPr>
              <a:t> de CaS0</a:t>
            </a:r>
            <a:r>
              <a:rPr lang="fr-FR" sz="3000" baseline="-25000" dirty="0" smtClean="0">
                <a:latin typeface="Comic Sans MS" pitchFamily="66" charset="0"/>
              </a:rPr>
              <a:t>4</a:t>
            </a:r>
            <a:r>
              <a:rPr lang="fr-FR" sz="3000" dirty="0" smtClean="0">
                <a:latin typeface="Comic Sans MS" pitchFamily="66" charset="0"/>
              </a:rPr>
              <a:t> ( M = 136 </a:t>
            </a:r>
            <a:r>
              <a:rPr lang="fr-FR" sz="3000" dirty="0" err="1" smtClean="0">
                <a:latin typeface="Comic Sans MS" pitchFamily="66" charset="0"/>
              </a:rPr>
              <a:t>g.mol</a:t>
            </a:r>
            <a:r>
              <a:rPr lang="fr-FR" sz="3000" baseline="30000" dirty="0" smtClean="0">
                <a:latin typeface="Comic Sans MS" pitchFamily="66" charset="0"/>
              </a:rPr>
              <a:t>-1</a:t>
            </a:r>
            <a:r>
              <a:rPr lang="fr-FR" sz="3000" dirty="0" smtClean="0">
                <a:latin typeface="Comic Sans MS" pitchFamily="66" charset="0"/>
              </a:rPr>
              <a:t>) dans les 3,5 l de plasma, la variation de la calcémie en </a:t>
            </a:r>
            <a:r>
              <a:rPr lang="fr-FR" sz="3000" dirty="0" err="1" smtClean="0">
                <a:latin typeface="Comic Sans MS" pitchFamily="66" charset="0"/>
              </a:rPr>
              <a:t>mEq.l</a:t>
            </a:r>
            <a:r>
              <a:rPr lang="fr-FR" sz="3000" baseline="30000" dirty="0" smtClean="0">
                <a:latin typeface="Comic Sans MS" pitchFamily="66" charset="0"/>
              </a:rPr>
              <a:t>-1</a:t>
            </a:r>
            <a:r>
              <a:rPr lang="fr-FR" sz="3000" dirty="0" smtClean="0">
                <a:latin typeface="Comic Sans MS" pitchFamily="66" charset="0"/>
              </a:rPr>
              <a:t> due à la perfusion est approximativement 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3000" dirty="0" smtClean="0">
                <a:latin typeface="Comic Sans MS" pitchFamily="66" charset="0"/>
              </a:rPr>
              <a:t>0,240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3000" dirty="0" smtClean="0">
                <a:latin typeface="Comic Sans MS" pitchFamily="66" charset="0"/>
              </a:rPr>
              <a:t>0,560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3000" dirty="0" smtClean="0">
                <a:latin typeface="Comic Sans MS" pitchFamily="66" charset="0"/>
              </a:rPr>
              <a:t>0,280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3000" dirty="0" smtClean="0">
                <a:latin typeface="Comic Sans MS" pitchFamily="66" charset="0"/>
              </a:rPr>
              <a:t>0,140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3000" dirty="0" smtClean="0">
                <a:latin typeface="Comic Sans MS" pitchFamily="66" charset="0"/>
              </a:rPr>
              <a:t>0,70</a:t>
            </a:r>
            <a:endParaRPr lang="fr-FR" sz="30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2" dur="5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6" dur="50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50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54" dur="5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  <p:bldP spid="121859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153400" cy="825523"/>
          </a:xfrm>
          <a:solidFill>
            <a:srgbClr val="66FF33"/>
          </a:solidFill>
        </p:spPr>
        <p:txBody>
          <a:bodyPr/>
          <a:lstStyle/>
          <a:p>
            <a:pPr algn="ctr"/>
            <a:r>
              <a:rPr lang="fr-FR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QCM5</a:t>
            </a:r>
            <a:endParaRPr lang="fr-FR" sz="54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496300" cy="5256212"/>
          </a:xfrm>
        </p:spPr>
        <p:txBody>
          <a:bodyPr/>
          <a:lstStyle/>
          <a:p>
            <a:pPr marL="0" indent="0" algn="just">
              <a:buNone/>
            </a:pPr>
            <a:r>
              <a:rPr lang="fr-FR" sz="2800" dirty="0" smtClean="0">
                <a:latin typeface="Comic Sans MS" pitchFamily="66" charset="0"/>
              </a:rPr>
              <a:t>On ajoute à 1 litre d’eau distillée 0,1 mole de </a:t>
            </a:r>
            <a:r>
              <a:rPr lang="fr-FR" sz="2800" dirty="0" err="1" smtClean="0">
                <a:latin typeface="Comic Sans MS" pitchFamily="66" charset="0"/>
              </a:rPr>
              <a:t>NaCl</a:t>
            </a:r>
            <a:r>
              <a:rPr lang="fr-FR" sz="2800" dirty="0" smtClean="0">
                <a:latin typeface="Comic Sans MS" pitchFamily="66" charset="0"/>
              </a:rPr>
              <a:t> et 3,28 g de Na</a:t>
            </a:r>
            <a:r>
              <a:rPr lang="fr-FR" sz="2800" baseline="-25000" dirty="0" smtClean="0">
                <a:latin typeface="Comic Sans MS" pitchFamily="66" charset="0"/>
              </a:rPr>
              <a:t>3</a:t>
            </a:r>
            <a:r>
              <a:rPr lang="fr-FR" sz="2800" dirty="0" smtClean="0">
                <a:latin typeface="Comic Sans MS" pitchFamily="66" charset="0"/>
              </a:rPr>
              <a:t>PO</a:t>
            </a:r>
            <a:r>
              <a:rPr lang="fr-FR" sz="2800" baseline="-25000" dirty="0" smtClean="0">
                <a:latin typeface="Comic Sans MS" pitchFamily="66" charset="0"/>
              </a:rPr>
              <a:t>4</a:t>
            </a:r>
            <a:r>
              <a:rPr lang="fr-FR" sz="2800" dirty="0" smtClean="0">
                <a:latin typeface="Comic Sans MS" pitchFamily="66" charset="0"/>
              </a:rPr>
              <a:t> ( M = 164 </a:t>
            </a:r>
            <a:r>
              <a:rPr lang="fr-FR" sz="2800" dirty="0" err="1" smtClean="0">
                <a:latin typeface="Comic Sans MS" pitchFamily="66" charset="0"/>
              </a:rPr>
              <a:t>g.mol</a:t>
            </a:r>
            <a:r>
              <a:rPr lang="fr-FR" sz="2800" baseline="30000" dirty="0" smtClean="0">
                <a:latin typeface="Comic Sans MS" pitchFamily="66" charset="0"/>
              </a:rPr>
              <a:t>-1</a:t>
            </a:r>
            <a:r>
              <a:rPr lang="fr-FR" sz="2800" dirty="0" smtClean="0">
                <a:latin typeface="Comic Sans MS" pitchFamily="66" charset="0"/>
              </a:rPr>
              <a:t>). On suppose ces deux électrolytes totalement dissociés. Quelle est en </a:t>
            </a:r>
            <a:r>
              <a:rPr lang="fr-FR" sz="2800" dirty="0" err="1" smtClean="0">
                <a:latin typeface="Comic Sans MS" pitchFamily="66" charset="0"/>
              </a:rPr>
              <a:t>mEq.l</a:t>
            </a:r>
            <a:r>
              <a:rPr lang="fr-FR" sz="2800" baseline="30000" dirty="0" smtClean="0">
                <a:latin typeface="Comic Sans MS" pitchFamily="66" charset="0"/>
              </a:rPr>
              <a:t>-1</a:t>
            </a:r>
            <a:r>
              <a:rPr lang="fr-FR" sz="2800" dirty="0" smtClean="0">
                <a:latin typeface="Comic Sans MS" pitchFamily="66" charset="0"/>
              </a:rPr>
              <a:t> la concentration équivalente en ion Na+?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16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32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160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320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80</a:t>
            </a:r>
            <a:endParaRPr lang="fr-FR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2" dur="5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6" dur="5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50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54" dur="5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  <p:bldP spid="12185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913" y="620713"/>
            <a:ext cx="6781800" cy="1938337"/>
          </a:xfrm>
        </p:spPr>
        <p:txBody>
          <a:bodyPr/>
          <a:lstStyle/>
          <a:p>
            <a:r>
              <a:rPr lang="fr-FR" b="1">
                <a:solidFill>
                  <a:srgbClr val="66FF33"/>
                </a:solidFill>
                <a:latin typeface="Comic Sans MS" pitchFamily="66" charset="0"/>
              </a:rPr>
              <a:t>Biophysique des solutions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2910" y="3571876"/>
            <a:ext cx="8135938" cy="228601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r-FR" sz="2800" dirty="0" smtClean="0">
                <a:solidFill>
                  <a:srgbClr val="00FFFF"/>
                </a:solidFill>
                <a:latin typeface="Comic Sans MS" pitchFamily="66" charset="0"/>
              </a:rPr>
              <a:t>2</a:t>
            </a:r>
            <a:r>
              <a:rPr lang="fr-FR" sz="2800" dirty="0" smtClean="0">
                <a:latin typeface="Comic Sans MS" pitchFamily="66" charset="0"/>
              </a:rPr>
              <a:t>-Généralités </a:t>
            </a:r>
            <a:r>
              <a:rPr lang="fr-FR" sz="2800" dirty="0">
                <a:latin typeface="Comic Sans MS" pitchFamily="66" charset="0"/>
              </a:rPr>
              <a:t>sur les solutions</a:t>
            </a:r>
          </a:p>
          <a:p>
            <a:pPr>
              <a:lnSpc>
                <a:spcPct val="80000"/>
              </a:lnSpc>
            </a:pPr>
            <a:r>
              <a:rPr lang="fr-FR" sz="2800" dirty="0" smtClean="0">
                <a:solidFill>
                  <a:srgbClr val="00FFFF"/>
                </a:solidFill>
                <a:latin typeface="Comic Sans MS" pitchFamily="66" charset="0"/>
              </a:rPr>
              <a:t>3</a:t>
            </a:r>
            <a:r>
              <a:rPr lang="fr-FR" sz="2800" dirty="0" smtClean="0">
                <a:latin typeface="Comic Sans MS" pitchFamily="66" charset="0"/>
              </a:rPr>
              <a:t>-La Diffusion </a:t>
            </a:r>
            <a:r>
              <a:rPr lang="fr-FR" sz="2800" dirty="0">
                <a:latin typeface="Comic Sans MS" pitchFamily="66" charset="0"/>
              </a:rPr>
              <a:t>en phase </a:t>
            </a:r>
            <a:r>
              <a:rPr lang="fr-FR" sz="2800" dirty="0" smtClean="0">
                <a:latin typeface="Comic Sans MS" pitchFamily="66" charset="0"/>
              </a:rPr>
              <a:t>liquide</a:t>
            </a:r>
          </a:p>
          <a:p>
            <a:pPr>
              <a:lnSpc>
                <a:spcPct val="80000"/>
              </a:lnSpc>
            </a:pPr>
            <a:r>
              <a:rPr lang="fr-FR" sz="2800" dirty="0" smtClean="0">
                <a:solidFill>
                  <a:srgbClr val="00FFFF"/>
                </a:solidFill>
                <a:latin typeface="Comic Sans MS" pitchFamily="66" charset="0"/>
              </a:rPr>
              <a:t>4</a:t>
            </a:r>
            <a:r>
              <a:rPr lang="fr-FR" sz="2800" dirty="0" smtClean="0">
                <a:latin typeface="Comic Sans MS" pitchFamily="66" charset="0"/>
              </a:rPr>
              <a:t>-L’osmose</a:t>
            </a:r>
          </a:p>
          <a:p>
            <a:pPr>
              <a:lnSpc>
                <a:spcPct val="80000"/>
              </a:lnSpc>
            </a:pPr>
            <a:r>
              <a:rPr lang="fr-FR" sz="2800" dirty="0" smtClean="0">
                <a:solidFill>
                  <a:srgbClr val="00FFFF"/>
                </a:solidFill>
                <a:latin typeface="Comic Sans MS" pitchFamily="66" charset="0"/>
              </a:rPr>
              <a:t>5</a:t>
            </a:r>
            <a:r>
              <a:rPr lang="fr-FR" sz="2800" dirty="0" smtClean="0">
                <a:latin typeface="Comic Sans MS" pitchFamily="66" charset="0"/>
              </a:rPr>
              <a:t>-Les propriétés colligatives des solutions</a:t>
            </a:r>
          </a:p>
          <a:p>
            <a:pPr>
              <a:lnSpc>
                <a:spcPct val="80000"/>
              </a:lnSpc>
            </a:pPr>
            <a:r>
              <a:rPr lang="fr-FR" sz="2800" dirty="0" smtClean="0">
                <a:solidFill>
                  <a:srgbClr val="00FFFF"/>
                </a:solidFill>
                <a:latin typeface="Comic Sans MS" pitchFamily="66" charset="0"/>
              </a:rPr>
              <a:t>6</a:t>
            </a:r>
            <a:r>
              <a:rPr lang="fr-FR" sz="2800" dirty="0" smtClean="0">
                <a:latin typeface="Comic Sans MS" pitchFamily="66" charset="0"/>
              </a:rPr>
              <a:t>-Les solutions électrolytiques</a:t>
            </a:r>
            <a:endParaRPr lang="fr-FR" sz="2800" dirty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endParaRPr lang="fr-FR" sz="1900" dirty="0"/>
          </a:p>
          <a:p>
            <a:pPr>
              <a:lnSpc>
                <a:spcPct val="80000"/>
              </a:lnSpc>
            </a:pPr>
            <a:endParaRPr lang="fr-FR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153400" cy="903308"/>
          </a:xfrm>
          <a:solidFill>
            <a:srgbClr val="0066FF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EXEMPLE </a:t>
            </a:r>
            <a:r>
              <a:rPr lang="fr-FR" sz="48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9</a:t>
            </a:r>
            <a:endParaRPr lang="fr-FR" sz="4800" b="1" dirty="0">
              <a:solidFill>
                <a:srgbClr val="66FF33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412875"/>
            <a:ext cx="7994650" cy="4606925"/>
          </a:xfrm>
        </p:spPr>
        <p:txBody>
          <a:bodyPr/>
          <a:lstStyle/>
          <a:p>
            <a:pPr marL="0" indent="0" algn="justLow">
              <a:buFont typeface="Wingdings" pitchFamily="2" charset="2"/>
              <a:buNone/>
            </a:pPr>
            <a:r>
              <a:rPr lang="fr-FR" sz="3200" dirty="0"/>
              <a:t> </a:t>
            </a:r>
            <a:r>
              <a:rPr lang="fr-FR" sz="3600" b="1" dirty="0">
                <a:latin typeface="Comic Sans MS" pitchFamily="66" charset="0"/>
              </a:rPr>
              <a:t>Solution de (NH</a:t>
            </a:r>
            <a:r>
              <a:rPr lang="fr-FR" sz="3600" b="1" baseline="-25000" dirty="0">
                <a:latin typeface="Comic Sans MS" pitchFamily="66" charset="0"/>
              </a:rPr>
              <a:t>4</a:t>
            </a:r>
            <a:r>
              <a:rPr lang="fr-FR" sz="3600" b="1" dirty="0">
                <a:latin typeface="Comic Sans MS" pitchFamily="66" charset="0"/>
              </a:rPr>
              <a:t>)</a:t>
            </a:r>
            <a:r>
              <a:rPr lang="fr-FR" sz="3600" b="1" baseline="-25000" dirty="0">
                <a:latin typeface="Comic Sans MS" pitchFamily="66" charset="0"/>
              </a:rPr>
              <a:t>2</a:t>
            </a:r>
            <a:r>
              <a:rPr lang="fr-FR" sz="3600" b="1" dirty="0">
                <a:latin typeface="Comic Sans MS" pitchFamily="66" charset="0"/>
              </a:rPr>
              <a:t>SO</a:t>
            </a:r>
            <a:r>
              <a:rPr lang="fr-FR" sz="3600" b="1" baseline="-25000" dirty="0">
                <a:latin typeface="Comic Sans MS" pitchFamily="66" charset="0"/>
              </a:rPr>
              <a:t>4</a:t>
            </a:r>
            <a:r>
              <a:rPr lang="fr-FR" sz="3600" b="1" dirty="0">
                <a:latin typeface="Comic Sans MS" pitchFamily="66" charset="0"/>
              </a:rPr>
              <a:t>, de molarité </a:t>
            </a:r>
            <a:r>
              <a:rPr lang="fr-FR" sz="3600" b="1" dirty="0" smtClean="0">
                <a:solidFill>
                  <a:srgbClr val="66FF33"/>
                </a:solidFill>
                <a:latin typeface="Comic Sans MS" pitchFamily="66" charset="0"/>
              </a:rPr>
              <a:t>2M. </a:t>
            </a:r>
            <a:r>
              <a:rPr lang="fr-FR" sz="3600" b="1" dirty="0" smtClean="0">
                <a:latin typeface="Comic Sans MS" pitchFamily="66" charset="0"/>
              </a:rPr>
              <a:t>Force ionique ?</a:t>
            </a:r>
            <a:endParaRPr lang="fr-FR" sz="3600" b="1" dirty="0">
              <a:latin typeface="Comic Sans MS" pitchFamily="66" charset="0"/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fr-FR" sz="3200" b="1" dirty="0">
                <a:latin typeface="Comic Sans MS" pitchFamily="66" charset="0"/>
              </a:rPr>
              <a:t>(NH</a:t>
            </a:r>
            <a:r>
              <a:rPr lang="fr-FR" sz="3200" b="1" baseline="-25000" dirty="0">
                <a:latin typeface="Comic Sans MS" pitchFamily="66" charset="0"/>
              </a:rPr>
              <a:t>4</a:t>
            </a:r>
            <a:r>
              <a:rPr lang="fr-FR" sz="3200" b="1" dirty="0">
                <a:latin typeface="Comic Sans MS" pitchFamily="66" charset="0"/>
              </a:rPr>
              <a:t>)</a:t>
            </a:r>
            <a:r>
              <a:rPr lang="fr-FR" sz="3200" b="1" baseline="-25000" dirty="0">
                <a:latin typeface="Comic Sans MS" pitchFamily="66" charset="0"/>
              </a:rPr>
              <a:t>2</a:t>
            </a:r>
            <a:r>
              <a:rPr lang="fr-FR" sz="3200" b="1" dirty="0">
                <a:latin typeface="Comic Sans MS" pitchFamily="66" charset="0"/>
              </a:rPr>
              <a:t>SO</a:t>
            </a:r>
            <a:r>
              <a:rPr lang="fr-FR" sz="3200" b="1" baseline="-25000" dirty="0">
                <a:latin typeface="Comic Sans MS" pitchFamily="66" charset="0"/>
              </a:rPr>
              <a:t>4</a:t>
            </a:r>
            <a:r>
              <a:rPr lang="fr-FR" sz="3200" b="1" dirty="0">
                <a:latin typeface="Comic Sans MS" pitchFamily="66" charset="0"/>
                <a:sym typeface="Wingdings" pitchFamily="2" charset="2"/>
              </a:rPr>
              <a:t>2(</a:t>
            </a:r>
            <a:r>
              <a:rPr lang="fr-FR" sz="3200" b="1" dirty="0">
                <a:latin typeface="Comic Sans MS" pitchFamily="66" charset="0"/>
              </a:rPr>
              <a:t>NH</a:t>
            </a:r>
            <a:r>
              <a:rPr lang="fr-FR" sz="3200" b="1" baseline="-25000" dirty="0">
                <a:latin typeface="Comic Sans MS" pitchFamily="66" charset="0"/>
              </a:rPr>
              <a:t>4</a:t>
            </a:r>
            <a:r>
              <a:rPr lang="fr-FR" sz="3200" b="1" dirty="0">
                <a:latin typeface="Comic Sans MS" pitchFamily="66" charset="0"/>
              </a:rPr>
              <a:t>)</a:t>
            </a:r>
            <a:r>
              <a:rPr lang="fr-FR" sz="3200" b="1" baseline="30000" dirty="0">
                <a:latin typeface="Comic Sans MS" pitchFamily="66" charset="0"/>
              </a:rPr>
              <a:t>+  </a:t>
            </a:r>
            <a:r>
              <a:rPr lang="fr-FR" sz="3200" b="1" dirty="0">
                <a:latin typeface="Comic Sans MS" pitchFamily="66" charset="0"/>
              </a:rPr>
              <a:t>+  SO</a:t>
            </a:r>
            <a:r>
              <a:rPr lang="fr-FR" sz="3200" b="1" baseline="-25000" dirty="0">
                <a:latin typeface="Comic Sans MS" pitchFamily="66" charset="0"/>
              </a:rPr>
              <a:t>4</a:t>
            </a:r>
            <a:r>
              <a:rPr lang="fr-FR" sz="3200" b="1" baseline="30000" dirty="0">
                <a:latin typeface="Comic Sans MS" pitchFamily="66" charset="0"/>
              </a:rPr>
              <a:t>2-</a:t>
            </a:r>
          </a:p>
          <a:p>
            <a:pPr marL="0" indent="0" algn="justLow">
              <a:buNone/>
            </a:pPr>
            <a:r>
              <a:rPr lang="fr-FR" sz="3600" b="1" dirty="0" smtClean="0">
                <a:latin typeface="Comic Sans MS" pitchFamily="66" charset="0"/>
                <a:sym typeface="Wingdings" pitchFamily="2" charset="2"/>
              </a:rPr>
              <a:t>C</a:t>
            </a:r>
            <a:r>
              <a:rPr lang="fr-FR" sz="3600" b="1" baseline="-25000" dirty="0" smtClean="0">
                <a:latin typeface="Comic Sans MS" pitchFamily="66" charset="0"/>
                <a:sym typeface="Wingdings" pitchFamily="2" charset="2"/>
              </a:rPr>
              <a:t>1</a:t>
            </a:r>
            <a:r>
              <a:rPr lang="fr-FR" sz="3600" b="1" dirty="0" smtClean="0">
                <a:latin typeface="Comic Sans MS" pitchFamily="66" charset="0"/>
                <a:sym typeface="Wingdings" pitchFamily="2" charset="2"/>
              </a:rPr>
              <a:t> = [</a:t>
            </a:r>
            <a:r>
              <a:rPr lang="fr-FR" sz="3600" b="1" dirty="0" smtClean="0">
                <a:latin typeface="Comic Sans MS" pitchFamily="66" charset="0"/>
              </a:rPr>
              <a:t>NH</a:t>
            </a:r>
            <a:r>
              <a:rPr lang="fr-FR" sz="3600" b="1" baseline="-25000" dirty="0" smtClean="0">
                <a:latin typeface="Comic Sans MS" pitchFamily="66" charset="0"/>
              </a:rPr>
              <a:t>4</a:t>
            </a:r>
            <a:r>
              <a:rPr lang="fr-FR" sz="3600" b="1" baseline="30000" dirty="0" smtClean="0">
                <a:latin typeface="Comic Sans MS" pitchFamily="66" charset="0"/>
              </a:rPr>
              <a:t>+</a:t>
            </a:r>
            <a:r>
              <a:rPr lang="fr-FR" sz="3600" b="1" dirty="0" smtClean="0">
                <a:latin typeface="Comic Sans MS" pitchFamily="66" charset="0"/>
              </a:rPr>
              <a:t>]</a:t>
            </a:r>
            <a:r>
              <a:rPr lang="fr-FR" sz="3600" b="1" baseline="-25000" dirty="0" smtClean="0">
                <a:latin typeface="Comic Sans MS" pitchFamily="66" charset="0"/>
              </a:rPr>
              <a:t> </a:t>
            </a:r>
            <a:r>
              <a:rPr lang="fr-FR" sz="3600" b="1" dirty="0" smtClean="0">
                <a:latin typeface="Comic Sans MS" pitchFamily="66" charset="0"/>
              </a:rPr>
              <a:t>=</a:t>
            </a:r>
            <a:r>
              <a:rPr lang="fr-FR" sz="3600" b="1" baseline="30000" dirty="0" smtClean="0">
                <a:latin typeface="Comic Sans MS" pitchFamily="66" charset="0"/>
              </a:rPr>
              <a:t> </a:t>
            </a:r>
            <a:r>
              <a:rPr lang="fr-FR" sz="3600" b="1" dirty="0">
                <a:solidFill>
                  <a:srgbClr val="66FF33"/>
                </a:solidFill>
                <a:latin typeface="Comic Sans MS" pitchFamily="66" charset="0"/>
              </a:rPr>
              <a:t>4M</a:t>
            </a:r>
            <a:r>
              <a:rPr lang="fr-FR" sz="3600" b="1" dirty="0">
                <a:latin typeface="Comic Sans MS" pitchFamily="66" charset="0"/>
              </a:rPr>
              <a:t>    ;   </a:t>
            </a:r>
            <a:r>
              <a:rPr lang="fr-FR" sz="3600" b="1" dirty="0" smtClean="0">
                <a:latin typeface="Comic Sans MS" pitchFamily="66" charset="0"/>
              </a:rPr>
              <a:t>Z</a:t>
            </a:r>
            <a:r>
              <a:rPr lang="fr-FR" sz="3600" b="1" baseline="-25000" dirty="0" smtClean="0">
                <a:latin typeface="Comic Sans MS" pitchFamily="66" charset="0"/>
              </a:rPr>
              <a:t>1</a:t>
            </a:r>
            <a:r>
              <a:rPr lang="fr-FR" sz="3600" b="1" dirty="0" smtClean="0">
                <a:latin typeface="Comic Sans MS" pitchFamily="66" charset="0"/>
              </a:rPr>
              <a:t> </a:t>
            </a:r>
            <a:r>
              <a:rPr lang="fr-FR" sz="3600" b="1" dirty="0">
                <a:latin typeface="Comic Sans MS" pitchFamily="66" charset="0"/>
              </a:rPr>
              <a:t>= 1</a:t>
            </a:r>
          </a:p>
          <a:p>
            <a:pPr marL="0" indent="0" algn="justLow">
              <a:buFont typeface="Wingdings" pitchFamily="2" charset="2"/>
              <a:buNone/>
            </a:pPr>
            <a:r>
              <a:rPr lang="fr-FR" sz="3600" b="1" dirty="0">
                <a:latin typeface="Comic Sans MS" pitchFamily="66" charset="0"/>
              </a:rPr>
              <a:t>C</a:t>
            </a:r>
            <a:r>
              <a:rPr lang="fr-FR" sz="3600" b="1" baseline="-25000" dirty="0">
                <a:latin typeface="Comic Sans MS" pitchFamily="66" charset="0"/>
              </a:rPr>
              <a:t>2</a:t>
            </a:r>
            <a:r>
              <a:rPr lang="fr-FR" sz="3600" b="1" dirty="0">
                <a:latin typeface="Comic Sans MS" pitchFamily="66" charset="0"/>
              </a:rPr>
              <a:t> = </a:t>
            </a:r>
            <a:r>
              <a:rPr lang="fr-FR" sz="3600" b="1" dirty="0" smtClean="0">
                <a:latin typeface="Comic Sans MS" pitchFamily="66" charset="0"/>
              </a:rPr>
              <a:t>[SO</a:t>
            </a:r>
            <a:r>
              <a:rPr lang="fr-FR" sz="3600" b="1" baseline="-25000" dirty="0" smtClean="0">
                <a:latin typeface="Comic Sans MS" pitchFamily="66" charset="0"/>
              </a:rPr>
              <a:t>4</a:t>
            </a:r>
            <a:r>
              <a:rPr lang="fr-FR" sz="3600" b="1" baseline="30000" dirty="0" smtClean="0">
                <a:latin typeface="Comic Sans MS" pitchFamily="66" charset="0"/>
              </a:rPr>
              <a:t>2-</a:t>
            </a:r>
            <a:r>
              <a:rPr lang="fr-FR" sz="3600" b="1" dirty="0" smtClean="0">
                <a:latin typeface="Comic Sans MS" pitchFamily="66" charset="0"/>
              </a:rPr>
              <a:t>]= </a:t>
            </a:r>
            <a:r>
              <a:rPr lang="fr-FR" sz="3600" b="1" dirty="0">
                <a:solidFill>
                  <a:srgbClr val="66FF33"/>
                </a:solidFill>
                <a:latin typeface="Comic Sans MS" pitchFamily="66" charset="0"/>
              </a:rPr>
              <a:t>2M</a:t>
            </a:r>
            <a:r>
              <a:rPr lang="fr-FR" sz="3600" b="1" dirty="0">
                <a:latin typeface="Comic Sans MS" pitchFamily="66" charset="0"/>
              </a:rPr>
              <a:t>   ;   </a:t>
            </a:r>
            <a:r>
              <a:rPr lang="fr-FR" sz="3600" b="1" dirty="0" smtClean="0">
                <a:latin typeface="Comic Sans MS" pitchFamily="66" charset="0"/>
              </a:rPr>
              <a:t>Z</a:t>
            </a:r>
            <a:r>
              <a:rPr lang="fr-FR" sz="3600" b="1" baseline="-25000" dirty="0" smtClean="0">
                <a:latin typeface="Comic Sans MS" pitchFamily="66" charset="0"/>
              </a:rPr>
              <a:t>2</a:t>
            </a:r>
            <a:r>
              <a:rPr lang="fr-FR" sz="3600" b="1" dirty="0" smtClean="0">
                <a:latin typeface="Comic Sans MS" pitchFamily="66" charset="0"/>
              </a:rPr>
              <a:t> </a:t>
            </a:r>
            <a:r>
              <a:rPr lang="fr-FR" sz="3600" b="1" dirty="0">
                <a:latin typeface="Comic Sans MS" pitchFamily="66" charset="0"/>
              </a:rPr>
              <a:t>= 2</a:t>
            </a:r>
          </a:p>
          <a:p>
            <a:pPr marL="0" indent="0" algn="justLow">
              <a:buFont typeface="Wingdings" pitchFamily="2" charset="2"/>
              <a:buNone/>
            </a:pPr>
            <a:endParaRPr lang="fr-FR" sz="3600" dirty="0">
              <a:latin typeface="Comic Sans MS" pitchFamily="66" charset="0"/>
            </a:endParaRPr>
          </a:p>
          <a:p>
            <a:pPr marL="0" indent="0" algn="justLow">
              <a:buFont typeface="Wingdings" pitchFamily="2" charset="2"/>
              <a:buNone/>
            </a:pPr>
            <a:endParaRPr lang="fr-FR" sz="2700" dirty="0"/>
          </a:p>
        </p:txBody>
      </p:sp>
      <p:graphicFrame>
        <p:nvGraphicFramePr>
          <p:cNvPr id="37892" name="Rectangle 4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37892" name="Equation" r:id="rId3" imgW="0" imgH="0" progId="Equation.3">
              <p:embed/>
            </p:oleObj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539750" y="4652963"/>
          <a:ext cx="7704138" cy="1531937"/>
        </p:xfrm>
        <a:graphic>
          <a:graphicData uri="http://schemas.openxmlformats.org/presentationml/2006/ole">
            <p:oleObj spid="_x0000_s37893" name="Equation" r:id="rId4" imgW="1587240" imgH="35532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nimBg="1"/>
      <p:bldP spid="37891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85728"/>
            <a:ext cx="8153400" cy="973157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L’OSMOLE</a:t>
            </a:r>
            <a:endParaRPr lang="fr-FR" sz="4800" b="1" dirty="0">
              <a:solidFill>
                <a:srgbClr val="66FF33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428736"/>
            <a:ext cx="8429684" cy="4038600"/>
          </a:xfrm>
        </p:spPr>
        <p:txBody>
          <a:bodyPr/>
          <a:lstStyle/>
          <a:p>
            <a:pPr algn="justLow">
              <a:buNone/>
            </a:pPr>
            <a:r>
              <a:rPr lang="fr-FR" sz="4400" b="1" dirty="0" smtClean="0">
                <a:latin typeface="Comic Sans MS" pitchFamily="66" charset="0"/>
              </a:rPr>
              <a:t>C’est toute particule : Molécules ou ions d’une solution</a:t>
            </a:r>
            <a:endParaRPr lang="fr-FR" sz="3600" b="1" dirty="0" smtClean="0">
              <a:latin typeface="Comic Sans MS" pitchFamily="66" charset="0"/>
            </a:endParaRPr>
          </a:p>
          <a:p>
            <a:pPr algn="justLow">
              <a:buFont typeface="Wingdings" pitchFamily="2" charset="2"/>
              <a:buNone/>
            </a:pPr>
            <a:r>
              <a:rPr lang="fr-FR" sz="4400" b="1" dirty="0" smtClean="0">
                <a:latin typeface="Comic Sans MS" pitchFamily="66" charset="0"/>
              </a:rPr>
              <a:t>Important </a:t>
            </a:r>
            <a:r>
              <a:rPr lang="fr-FR" sz="4400" b="1" dirty="0">
                <a:latin typeface="Comic Sans MS" pitchFamily="66" charset="0"/>
              </a:rPr>
              <a:t>pour les phénomènes </a:t>
            </a:r>
            <a:r>
              <a:rPr lang="fr-FR" sz="4400" b="1" dirty="0">
                <a:solidFill>
                  <a:srgbClr val="FFFF99"/>
                </a:solidFill>
                <a:latin typeface="Comic Sans MS" pitchFamily="66" charset="0"/>
              </a:rPr>
              <a:t>NON  ELECTRIQUES </a:t>
            </a:r>
            <a:r>
              <a:rPr lang="fr-FR" sz="4400" b="1" dirty="0">
                <a:latin typeface="Comic Sans MS" pitchFamily="66" charset="0"/>
              </a:rPr>
              <a:t>(Diffusion, osmose etc.…).</a:t>
            </a:r>
          </a:p>
          <a:p>
            <a:pPr algn="justLow">
              <a:buFont typeface="Wingdings" pitchFamily="2" charset="2"/>
              <a:buNone/>
            </a:pPr>
            <a:endParaRPr lang="fr-FR" sz="3600" b="1" dirty="0">
              <a:latin typeface="Comic Sans MS" pitchFamily="66" charset="0"/>
            </a:endParaRPr>
          </a:p>
          <a:p>
            <a:pPr algn="justLow">
              <a:buFont typeface="Wingdings" pitchFamily="2" charset="2"/>
              <a:buNone/>
            </a:pPr>
            <a:endParaRPr lang="fr-FR" sz="3600" b="1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ctr"/>
            <a:r>
              <a:rPr lang="fr-FR" sz="40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OSMOLARITE ou Concentration molaire particulaire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fr-FR" sz="4900" b="1" dirty="0">
              <a:latin typeface="Comic Sans MS" pitchFamily="66" charset="0"/>
              <a:sym typeface="Symbol" pitchFamily="18" charset="2"/>
            </a:endParaRPr>
          </a:p>
          <a:p>
            <a:pPr algn="justLow">
              <a:lnSpc>
                <a:spcPct val="80000"/>
              </a:lnSpc>
              <a:buFont typeface="Wingdings" pitchFamily="2" charset="2"/>
              <a:buNone/>
            </a:pPr>
            <a:r>
              <a:rPr lang="fr-FR" sz="4900" b="1" dirty="0">
                <a:latin typeface="Comic Sans MS" pitchFamily="66" charset="0"/>
                <a:sym typeface="Symbol" pitchFamily="18" charset="2"/>
              </a:rPr>
              <a:t> </a:t>
            </a:r>
            <a:r>
              <a:rPr lang="fr-FR" sz="4900" b="1" dirty="0">
                <a:latin typeface="Comic Sans MS" pitchFamily="66" charset="0"/>
              </a:rPr>
              <a:t>Nombre d’</a:t>
            </a:r>
            <a:r>
              <a:rPr lang="fr-FR" sz="4900" b="1" dirty="0">
                <a:solidFill>
                  <a:srgbClr val="FF33CC"/>
                </a:solidFill>
                <a:latin typeface="Comic Sans MS" pitchFamily="66" charset="0"/>
              </a:rPr>
              <a:t>OSMOLES</a:t>
            </a:r>
            <a:r>
              <a:rPr lang="fr-FR" sz="4900" b="1" dirty="0">
                <a:latin typeface="Comic Sans MS" pitchFamily="66" charset="0"/>
              </a:rPr>
              <a:t> par unité de volume de solution ( </a:t>
            </a:r>
            <a:r>
              <a:rPr lang="fr-FR" sz="4900" b="1" dirty="0" smtClean="0">
                <a:latin typeface="Comic Sans MS" pitchFamily="66" charset="0"/>
                <a:sym typeface="Symbol"/>
              </a:rPr>
              <a:t> en </a:t>
            </a:r>
            <a:r>
              <a:rPr lang="fr-FR" sz="4900" b="1" dirty="0" err="1" smtClean="0">
                <a:latin typeface="Comic Sans MS" pitchFamily="66" charset="0"/>
              </a:rPr>
              <a:t>Osm.L</a:t>
            </a:r>
            <a:r>
              <a:rPr lang="fr-FR" sz="4900" b="1" baseline="30000" dirty="0" smtClean="0">
                <a:latin typeface="Comic Sans MS" pitchFamily="66" charset="0"/>
              </a:rPr>
              <a:t>-1</a:t>
            </a:r>
            <a:r>
              <a:rPr lang="fr-FR" sz="4900" b="1" dirty="0" smtClean="0">
                <a:latin typeface="Comic Sans MS" pitchFamily="66" charset="0"/>
              </a:rPr>
              <a:t> </a:t>
            </a:r>
            <a:r>
              <a:rPr lang="fr-FR" sz="4900" b="1" dirty="0">
                <a:latin typeface="Comic Sans MS" pitchFamily="66" charset="0"/>
              </a:rPr>
              <a:t>ou </a:t>
            </a:r>
            <a:r>
              <a:rPr lang="fr-FR" sz="4900" b="1" dirty="0" err="1">
                <a:latin typeface="Comic Sans MS" pitchFamily="66" charset="0"/>
              </a:rPr>
              <a:t>mOsmol.L</a:t>
            </a:r>
            <a:r>
              <a:rPr lang="fr-FR" sz="4900" b="1" baseline="30000" dirty="0">
                <a:latin typeface="Comic Sans MS" pitchFamily="66" charset="0"/>
              </a:rPr>
              <a:t>-1</a:t>
            </a:r>
            <a:r>
              <a:rPr lang="fr-FR" sz="4900" b="1" dirty="0">
                <a:latin typeface="Comic Sans MS" pitchFamily="66" charset="0"/>
              </a:rPr>
              <a:t>)</a:t>
            </a:r>
          </a:p>
          <a:p>
            <a:pPr algn="justLow">
              <a:lnSpc>
                <a:spcPct val="80000"/>
              </a:lnSpc>
              <a:buFont typeface="Wingdings" pitchFamily="2" charset="2"/>
              <a:buNone/>
            </a:pPr>
            <a:endParaRPr lang="fr-FR" sz="4900" b="1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fr-FR" b="1" dirty="0"/>
          </a:p>
          <a:p>
            <a:pPr algn="justLow">
              <a:lnSpc>
                <a:spcPct val="80000"/>
              </a:lnSpc>
              <a:buFont typeface="Wingdings" pitchFamily="2" charset="2"/>
              <a:buNone/>
            </a:pPr>
            <a:endParaRPr lang="fr-FR" sz="2700" b="1" dirty="0"/>
          </a:p>
          <a:p>
            <a:pPr algn="justLow">
              <a:lnSpc>
                <a:spcPct val="80000"/>
              </a:lnSpc>
              <a:buFont typeface="Wingdings" pitchFamily="2" charset="2"/>
              <a:buNone/>
            </a:pPr>
            <a:endParaRPr lang="fr-FR" sz="2700" b="1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fr-FR" sz="2700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fr-FR" sz="2700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14290"/>
            <a:ext cx="8153400" cy="779462"/>
          </a:xfrm>
          <a:solidFill>
            <a:srgbClr val="0066FF"/>
          </a:solidFill>
        </p:spPr>
        <p:txBody>
          <a:bodyPr/>
          <a:lstStyle/>
          <a:p>
            <a:pPr algn="ctr"/>
            <a:r>
              <a:rPr lang="fr-FR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EXEMPLE </a:t>
            </a:r>
            <a:r>
              <a:rPr lang="fr-FR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10</a:t>
            </a:r>
            <a:endParaRPr lang="fr-FR" b="1" dirty="0">
              <a:solidFill>
                <a:srgbClr val="66FF33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8424862" cy="4525962"/>
          </a:xfrm>
        </p:spPr>
        <p:txBody>
          <a:bodyPr/>
          <a:lstStyle/>
          <a:p>
            <a:pPr algn="just">
              <a:buClr>
                <a:schemeClr val="tx1"/>
              </a:buClr>
              <a:buSzTx/>
              <a:buFont typeface="Wingdings" pitchFamily="2" charset="2"/>
              <a:buNone/>
            </a:pPr>
            <a:endParaRPr lang="fr-FR" sz="3600" baseline="30000" dirty="0">
              <a:solidFill>
                <a:srgbClr val="FFFF99"/>
              </a:solidFill>
              <a:latin typeface="Comic Sans MS" pitchFamily="66" charset="0"/>
              <a:sym typeface="Symbol" pitchFamily="18" charset="2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57158" y="857232"/>
          <a:ext cx="8429684" cy="5242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4578"/>
                <a:gridCol w="2000264"/>
                <a:gridCol w="1928826"/>
                <a:gridCol w="2286016"/>
              </a:tblGrid>
              <a:tr h="10377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dirty="0" smtClean="0"/>
                        <a:t>Substance</a:t>
                      </a:r>
                    </a:p>
                    <a:p>
                      <a:endParaRPr lang="fr-FR" sz="18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3200" dirty="0" err="1" smtClean="0"/>
                        <a:t>Osmoles</a:t>
                      </a:r>
                      <a:endParaRPr lang="fr-FR" sz="32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3200" dirty="0" smtClean="0"/>
                        <a:t>Molarité</a:t>
                      </a:r>
                    </a:p>
                    <a:p>
                      <a:r>
                        <a:rPr lang="fr-FR" sz="3200" dirty="0" smtClean="0"/>
                        <a:t>(</a:t>
                      </a:r>
                      <a:r>
                        <a:rPr lang="fr-FR" sz="3200" dirty="0" err="1" smtClean="0"/>
                        <a:t>Mol.L</a:t>
                      </a:r>
                      <a:r>
                        <a:rPr lang="fr-FR" sz="3200" baseline="30000" dirty="0" smtClean="0"/>
                        <a:t>-1</a:t>
                      </a:r>
                      <a:r>
                        <a:rPr lang="fr-FR" sz="3200" dirty="0" smtClean="0"/>
                        <a:t>)</a:t>
                      </a:r>
                      <a:endParaRPr lang="fr-FR" sz="3200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ym typeface="Symbol"/>
                        </a:rPr>
                        <a:t></a:t>
                      </a:r>
                    </a:p>
                    <a:p>
                      <a:pPr algn="ctr"/>
                      <a:r>
                        <a:rPr lang="fr-FR" sz="3200" dirty="0" smtClean="0"/>
                        <a:t>(</a:t>
                      </a:r>
                      <a:r>
                        <a:rPr lang="fr-FR" sz="3200" dirty="0" err="1" smtClean="0"/>
                        <a:t>Osm.L</a:t>
                      </a:r>
                      <a:r>
                        <a:rPr lang="fr-FR" sz="3200" baseline="30000" dirty="0" smtClean="0"/>
                        <a:t>-1</a:t>
                      </a:r>
                      <a:r>
                        <a:rPr lang="fr-FR" sz="3200" baseline="0" dirty="0" smtClean="0"/>
                        <a:t>)</a:t>
                      </a:r>
                      <a:endParaRPr lang="fr-FR" sz="3200" baseline="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1037726">
                <a:tc>
                  <a:txBody>
                    <a:bodyPr/>
                    <a:lstStyle/>
                    <a:p>
                      <a:pPr algn="l"/>
                      <a:r>
                        <a:rPr lang="fr-FR" sz="3200" dirty="0" smtClean="0">
                          <a:sym typeface="Symbol" pitchFamily="18" charset="2"/>
                        </a:rPr>
                        <a:t>Glucose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1</a:t>
                      </a:r>
                      <a:endParaRPr lang="fr-FR" sz="32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ym typeface="Symbol" pitchFamily="18" charset="2"/>
                        </a:rPr>
                        <a:t>0,1</a:t>
                      </a:r>
                      <a:endParaRPr lang="fr-FR" sz="3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dirty="0" smtClean="0">
                          <a:sym typeface="Symbol" pitchFamily="18" charset="2"/>
                        </a:rPr>
                        <a:t>0,1</a:t>
                      </a:r>
                      <a:endParaRPr lang="fr-FR" sz="3200" dirty="0" smtClean="0"/>
                    </a:p>
                    <a:p>
                      <a:pPr algn="ctr"/>
                      <a:endParaRPr lang="fr-FR" sz="3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037726">
                <a:tc>
                  <a:txBody>
                    <a:bodyPr/>
                    <a:lstStyle/>
                    <a:p>
                      <a:pPr algn="l"/>
                      <a:r>
                        <a:rPr lang="fr-FR" sz="3200" dirty="0" err="1" smtClean="0">
                          <a:sym typeface="Symbol" pitchFamily="18" charset="2"/>
                        </a:rPr>
                        <a:t>NaCl</a:t>
                      </a:r>
                      <a:r>
                        <a:rPr lang="fr-FR" sz="3200" dirty="0" smtClean="0">
                          <a:sym typeface="Symbol" pitchFamily="18" charset="2"/>
                        </a:rPr>
                        <a:t> 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2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dirty="0" smtClean="0">
                          <a:sym typeface="Symbol" pitchFamily="18" charset="2"/>
                        </a:rPr>
                        <a:t>0,1</a:t>
                      </a:r>
                      <a:endParaRPr lang="fr-FR" sz="3200" dirty="0" smtClean="0"/>
                    </a:p>
                    <a:p>
                      <a:pPr algn="ctr"/>
                      <a:endParaRPr lang="fr-FR" sz="3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dirty="0" smtClean="0">
                          <a:sym typeface="Symbol" pitchFamily="18" charset="2"/>
                        </a:rPr>
                        <a:t>0,2</a:t>
                      </a:r>
                      <a:endParaRPr lang="fr-FR" sz="3200" dirty="0" smtClean="0"/>
                    </a:p>
                    <a:p>
                      <a:pPr algn="ctr"/>
                      <a:endParaRPr lang="fr-FR" sz="3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371632">
                <a:tc>
                  <a:txBody>
                    <a:bodyPr/>
                    <a:lstStyle/>
                    <a:p>
                      <a:pPr algn="l"/>
                      <a:r>
                        <a:rPr lang="fr-FR" sz="3200" dirty="0" smtClean="0">
                          <a:sym typeface="Symbol" pitchFamily="18" charset="2"/>
                        </a:rPr>
                        <a:t>CaCl</a:t>
                      </a:r>
                      <a:r>
                        <a:rPr lang="fr-FR" sz="3200" baseline="-25000" dirty="0" smtClean="0">
                          <a:sym typeface="Symbol" pitchFamily="18" charset="2"/>
                        </a:rPr>
                        <a:t>2 </a:t>
                      </a:r>
                      <a:r>
                        <a:rPr lang="fr-FR" sz="3200" dirty="0" smtClean="0">
                          <a:sym typeface="Symbol" pitchFamily="18" charset="2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dirty="0" smtClean="0">
                          <a:sym typeface="Symbol" pitchFamily="18" charset="2"/>
                        </a:rPr>
                        <a:t>PO</a:t>
                      </a:r>
                      <a:r>
                        <a:rPr lang="fr-FR" sz="3200" baseline="-25000" dirty="0" smtClean="0">
                          <a:sym typeface="Symbol" pitchFamily="18" charset="2"/>
                        </a:rPr>
                        <a:t>4</a:t>
                      </a:r>
                      <a:r>
                        <a:rPr lang="fr-FR" sz="3200" dirty="0" smtClean="0">
                          <a:sym typeface="Symbol" pitchFamily="18" charset="2"/>
                        </a:rPr>
                        <a:t>Na</a:t>
                      </a:r>
                      <a:r>
                        <a:rPr lang="fr-FR" sz="3200" baseline="-25000" dirty="0" smtClean="0">
                          <a:sym typeface="Symbol" pitchFamily="18" charset="2"/>
                        </a:rPr>
                        <a:t>3</a:t>
                      </a:r>
                    </a:p>
                    <a:p>
                      <a:pPr algn="l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dirty="0" smtClean="0">
                          <a:sym typeface="Symbol" pitchFamily="18" charset="2"/>
                        </a:rPr>
                        <a:t>0,1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dirty="0" smtClean="0">
                          <a:sym typeface="Symbol" pitchFamily="18" charset="2"/>
                        </a:rPr>
                        <a:t>0,015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3200" dirty="0" smtClean="0"/>
                    </a:p>
                    <a:p>
                      <a:pPr algn="ctr"/>
                      <a:endParaRPr lang="fr-FR" sz="3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ym typeface="Symbol" pitchFamily="18" charset="2"/>
                        </a:rPr>
                        <a:t>0,3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dirty="0" smtClean="0">
                          <a:sym typeface="Symbol" pitchFamily="18" charset="2"/>
                        </a:rPr>
                        <a:t>0,06</a:t>
                      </a:r>
                    </a:p>
                    <a:p>
                      <a:pPr algn="ctr"/>
                      <a:endParaRPr lang="fr-FR" sz="3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476250"/>
            <a:ext cx="8286808" cy="1143000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COEFF. D’ IONISATION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828800"/>
            <a:ext cx="8002588" cy="4038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fr-FR" sz="4100">
              <a:solidFill>
                <a:srgbClr val="FF3300"/>
              </a:solidFill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el-GR" sz="4100">
              <a:solidFill>
                <a:srgbClr val="FF3300"/>
              </a:solidFill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fr-FR" sz="4100"/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500033" y="1714488"/>
          <a:ext cx="8237245" cy="4286280"/>
        </p:xfrm>
        <a:graphic>
          <a:graphicData uri="http://schemas.openxmlformats.org/presentationml/2006/ole">
            <p:oleObj spid="_x0000_s118786" name="Équation" r:id="rId3" imgW="1562040" imgH="81252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3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3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5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153400" cy="1401785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b="1" dirty="0">
                <a:solidFill>
                  <a:srgbClr val="66FF33"/>
                </a:solidFill>
                <a:latin typeface="Comic Sans MS" pitchFamily="66" charset="0"/>
              </a:rPr>
              <a:t>EXPRESSION </a:t>
            </a:r>
            <a:r>
              <a:rPr lang="fr-FR" b="1" dirty="0" smtClean="0">
                <a:solidFill>
                  <a:srgbClr val="66FF33"/>
                </a:solidFill>
                <a:latin typeface="Comic Sans MS" pitchFamily="66" charset="0"/>
              </a:rPr>
              <a:t>GENERALE DU </a:t>
            </a:r>
            <a:r>
              <a:rPr lang="fr-FR" b="1" dirty="0">
                <a:solidFill>
                  <a:srgbClr val="66FF33"/>
                </a:solidFill>
                <a:latin typeface="Comic Sans MS" pitchFamily="66" charset="0"/>
              </a:rPr>
              <a:t>COEFF. IONISATION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0034" y="1357298"/>
            <a:ext cx="7999413" cy="4038600"/>
          </a:xfrm>
          <a:ln/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fr-FR" sz="3200" b="1" dirty="0" smtClean="0">
                <a:latin typeface="Comic Sans MS" pitchFamily="66" charset="0"/>
              </a:rPr>
              <a:t>N</a:t>
            </a:r>
            <a:r>
              <a:rPr lang="fr-FR" sz="3200" b="1" baseline="-25000" dirty="0" smtClean="0">
                <a:latin typeface="Comic Sans MS" pitchFamily="66" charset="0"/>
              </a:rPr>
              <a:t>i</a:t>
            </a:r>
            <a:r>
              <a:rPr lang="fr-FR" sz="3200" b="1" dirty="0">
                <a:latin typeface="Comic Sans MS" pitchFamily="66" charset="0"/>
              </a:rPr>
              <a:t>: Nb </a:t>
            </a:r>
            <a:r>
              <a:rPr lang="fr-FR" sz="3200" b="1" dirty="0" smtClean="0">
                <a:latin typeface="Comic Sans MS" pitchFamily="66" charset="0"/>
              </a:rPr>
              <a:t>d’ions formés par molécule dissociée</a:t>
            </a:r>
          </a:p>
          <a:p>
            <a:pPr algn="just">
              <a:buNone/>
            </a:pPr>
            <a:r>
              <a:rPr lang="el-GR" sz="3200" b="1" dirty="0" smtClean="0">
                <a:latin typeface="Comic Sans MS" pitchFamily="66" charset="0"/>
                <a:sym typeface="Symbol" pitchFamily="18" charset="2"/>
              </a:rPr>
              <a:t>α</a:t>
            </a:r>
            <a:r>
              <a:rPr lang="fr-FR" sz="3200" b="1" dirty="0" smtClean="0">
                <a:latin typeface="Comic Sans MS" pitchFamily="66" charset="0"/>
                <a:sym typeface="Symbol" pitchFamily="18" charset="2"/>
              </a:rPr>
              <a:t>=Coefficient de dissociation</a:t>
            </a:r>
            <a:endParaRPr lang="fr-FR" sz="3200" b="1" dirty="0">
              <a:latin typeface="Comic Sans MS" pitchFamily="66" charset="0"/>
            </a:endParaRPr>
          </a:p>
          <a:p>
            <a:pPr>
              <a:buFont typeface="Symbol" pitchFamily="18" charset="2"/>
              <a:buNone/>
            </a:pPr>
            <a:r>
              <a:rPr lang="fr-FR" sz="3200" b="1" dirty="0">
                <a:latin typeface="Comic Sans MS" pitchFamily="66" charset="0"/>
                <a:sym typeface="Symbol" pitchFamily="18" charset="2"/>
              </a:rPr>
              <a:t> = </a:t>
            </a:r>
            <a:r>
              <a:rPr lang="fr-FR" sz="3200" b="1" dirty="0" err="1" smtClean="0">
                <a:latin typeface="Comic Sans MS" pitchFamily="66" charset="0"/>
                <a:sym typeface="Symbol" pitchFamily="18" charset="2"/>
              </a:rPr>
              <a:t>Conc</a:t>
            </a:r>
            <a:r>
              <a:rPr lang="fr-FR" sz="3200" b="1" dirty="0" smtClean="0">
                <a:latin typeface="Comic Sans MS" pitchFamily="66" charset="0"/>
                <a:sym typeface="Symbol" pitchFamily="18" charset="2"/>
              </a:rPr>
              <a:t>. particules neutres </a:t>
            </a:r>
            <a:r>
              <a:rPr lang="fr-FR" sz="3200" b="1" dirty="0">
                <a:latin typeface="Comic Sans MS" pitchFamily="66" charset="0"/>
                <a:sym typeface="Symbol" pitchFamily="18" charset="2"/>
              </a:rPr>
              <a:t>+ </a:t>
            </a:r>
            <a:r>
              <a:rPr lang="fr-FR" sz="3200" b="1" dirty="0" err="1" smtClean="0">
                <a:solidFill>
                  <a:srgbClr val="66FF33"/>
                </a:solidFill>
                <a:latin typeface="Comic Sans MS" pitchFamily="66" charset="0"/>
                <a:sym typeface="Symbol" pitchFamily="18" charset="2"/>
              </a:rPr>
              <a:t>Conc</a:t>
            </a:r>
            <a:r>
              <a:rPr lang="fr-FR" sz="3200" b="1" dirty="0" smtClean="0">
                <a:latin typeface="Comic Sans MS" pitchFamily="66" charset="0"/>
                <a:sym typeface="Symbol" pitchFamily="18" charset="2"/>
              </a:rPr>
              <a:t>. </a:t>
            </a:r>
            <a:r>
              <a:rPr lang="fr-FR" sz="3200" b="1" dirty="0" smtClean="0">
                <a:solidFill>
                  <a:srgbClr val="66FF33"/>
                </a:solidFill>
                <a:latin typeface="Comic Sans MS" pitchFamily="66" charset="0"/>
                <a:sym typeface="Symbol" pitchFamily="18" charset="2"/>
              </a:rPr>
              <a:t>ions</a:t>
            </a:r>
            <a:endParaRPr lang="fr-FR" sz="3200" b="1" dirty="0">
              <a:solidFill>
                <a:srgbClr val="66FF33"/>
              </a:solidFill>
              <a:latin typeface="Comic Sans MS" pitchFamily="66" charset="0"/>
              <a:sym typeface="Symbol" pitchFamily="18" charset="2"/>
            </a:endParaRPr>
          </a:p>
          <a:p>
            <a:pPr>
              <a:buFont typeface="Symbol" pitchFamily="18" charset="2"/>
              <a:buNone/>
            </a:pPr>
            <a:r>
              <a:rPr lang="fr-FR" sz="3200" b="1" dirty="0">
                <a:solidFill>
                  <a:srgbClr val="66FF33"/>
                </a:solidFill>
                <a:latin typeface="Comic Sans MS" pitchFamily="66" charset="0"/>
                <a:sym typeface="Symbol" pitchFamily="18" charset="2"/>
              </a:rPr>
              <a:t>   </a:t>
            </a:r>
            <a:r>
              <a:rPr lang="fr-FR" sz="3200" b="1" dirty="0">
                <a:latin typeface="Comic Sans MS" pitchFamily="66" charset="0"/>
                <a:sym typeface="Symbol" pitchFamily="18" charset="2"/>
              </a:rPr>
              <a:t>=</a:t>
            </a:r>
            <a:r>
              <a:rPr lang="fr-FR" sz="3200" b="1" dirty="0">
                <a:solidFill>
                  <a:srgbClr val="66FF33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fr-FR" sz="3200" b="1" dirty="0">
                <a:latin typeface="Comic Sans MS" pitchFamily="66" charset="0"/>
                <a:sym typeface="Symbol" pitchFamily="18" charset="2"/>
              </a:rPr>
              <a:t>m(1 - ) + m .N</a:t>
            </a:r>
            <a:r>
              <a:rPr lang="fr-FR" sz="3200" b="1" baseline="-25000" dirty="0">
                <a:latin typeface="Comic Sans MS" pitchFamily="66" charset="0"/>
                <a:sym typeface="Symbol" pitchFamily="18" charset="2"/>
              </a:rPr>
              <a:t>i</a:t>
            </a:r>
          </a:p>
          <a:p>
            <a:pPr>
              <a:buFont typeface="Symbol" pitchFamily="18" charset="2"/>
              <a:buNone/>
            </a:pPr>
            <a:r>
              <a:rPr lang="fr-FR" sz="4100" b="1" dirty="0">
                <a:solidFill>
                  <a:srgbClr val="00FF00"/>
                </a:solidFill>
                <a:sym typeface="Symbol" pitchFamily="18" charset="2"/>
              </a:rPr>
              <a:t>			</a:t>
            </a:r>
          </a:p>
          <a:p>
            <a:pPr>
              <a:buFont typeface="Symbol" pitchFamily="18" charset="2"/>
              <a:buNone/>
            </a:pPr>
            <a:endParaRPr lang="fr-FR" sz="4100" b="1" dirty="0">
              <a:solidFill>
                <a:srgbClr val="00FF00"/>
              </a:solidFill>
              <a:sym typeface="Symbol" pitchFamily="18" charset="2"/>
            </a:endParaRPr>
          </a:p>
        </p:txBody>
      </p:sp>
      <p:graphicFrame>
        <p:nvGraphicFramePr>
          <p:cNvPr id="45061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857224" y="4786322"/>
          <a:ext cx="7129463" cy="1550988"/>
        </p:xfrm>
        <a:graphic>
          <a:graphicData uri="http://schemas.openxmlformats.org/presentationml/2006/ole">
            <p:oleObj spid="_x0000_s119810" name="Equation" r:id="rId3" imgW="876240" imgH="19044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59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153400" cy="1000148"/>
          </a:xfrm>
          <a:solidFill>
            <a:srgbClr val="0066FF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Exemple 11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41438"/>
            <a:ext cx="8153400" cy="4525962"/>
          </a:xfrm>
        </p:spPr>
        <p:txBody>
          <a:bodyPr/>
          <a:lstStyle/>
          <a:p>
            <a:pPr>
              <a:buNone/>
            </a:pPr>
            <a:r>
              <a:rPr lang="fr-FR" sz="4000" b="1" dirty="0" smtClean="0">
                <a:latin typeface="Comic Sans MS" pitchFamily="66" charset="0"/>
              </a:rPr>
              <a:t>Solution 2M d’acide acétique</a:t>
            </a:r>
            <a:r>
              <a:rPr lang="el-GR" sz="4000" b="1" dirty="0" smtClean="0">
                <a:solidFill>
                  <a:srgbClr val="00FF00"/>
                </a:solidFill>
                <a:latin typeface="Comic Sans MS" pitchFamily="66" charset="0"/>
              </a:rPr>
              <a:t> </a:t>
            </a:r>
            <a:r>
              <a:rPr lang="fr-FR" sz="4000" b="1" dirty="0" smtClean="0">
                <a:latin typeface="Comic Sans MS" pitchFamily="66" charset="0"/>
              </a:rPr>
              <a:t>(</a:t>
            </a:r>
            <a:r>
              <a:rPr lang="el-GR" sz="4000" b="1" dirty="0" smtClean="0">
                <a:latin typeface="Comic Sans MS" pitchFamily="66" charset="0"/>
              </a:rPr>
              <a:t>α</a:t>
            </a:r>
            <a:r>
              <a:rPr lang="fr-FR" sz="4000" b="1" dirty="0" smtClean="0">
                <a:latin typeface="Comic Sans MS" pitchFamily="66" charset="0"/>
              </a:rPr>
              <a:t> = 0,1) ; i, </a:t>
            </a:r>
            <a:r>
              <a:rPr lang="fr-FR" sz="4000" b="1" dirty="0" smtClean="0">
                <a:latin typeface="Comic Sans MS" pitchFamily="66" charset="0"/>
                <a:sym typeface="Symbol" pitchFamily="18" charset="2"/>
              </a:rPr>
              <a:t>, et </a:t>
            </a:r>
            <a:r>
              <a:rPr lang="fr-FR" sz="4000" b="1" dirty="0" err="1" smtClean="0">
                <a:latin typeface="Comic Sans MS" pitchFamily="66" charset="0"/>
                <a:sym typeface="Symbol" pitchFamily="18" charset="2"/>
              </a:rPr>
              <a:t>Ceq</a:t>
            </a:r>
            <a:r>
              <a:rPr lang="fr-FR" sz="4000" b="1" dirty="0" smtClean="0">
                <a:latin typeface="Comic Sans MS" pitchFamily="66" charset="0"/>
                <a:sym typeface="Symbol" pitchFamily="18" charset="2"/>
              </a:rPr>
              <a:t> ? </a:t>
            </a:r>
            <a:r>
              <a:rPr lang="fr-FR" sz="4000" b="1" dirty="0" smtClean="0">
                <a:latin typeface="Comic Sans MS" pitchFamily="66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fr-FR" sz="4000" b="1" dirty="0" smtClean="0">
                <a:latin typeface="Comic Sans MS" pitchFamily="66" charset="0"/>
              </a:rPr>
              <a:t>CH</a:t>
            </a:r>
            <a:r>
              <a:rPr lang="fr-FR" sz="4000" b="1" baseline="-25000" dirty="0" smtClean="0">
                <a:latin typeface="Comic Sans MS" pitchFamily="66" charset="0"/>
              </a:rPr>
              <a:t>3</a:t>
            </a:r>
            <a:r>
              <a:rPr lang="fr-FR" sz="4000" b="1" dirty="0" smtClean="0">
                <a:latin typeface="Comic Sans MS" pitchFamily="66" charset="0"/>
              </a:rPr>
              <a:t>COOH  </a:t>
            </a:r>
            <a:r>
              <a:rPr lang="fr-FR" sz="4000" b="1" dirty="0">
                <a:latin typeface="Comic Sans MS" pitchFamily="66" charset="0"/>
              </a:rPr>
              <a:t>= 	CH</a:t>
            </a:r>
            <a:r>
              <a:rPr lang="fr-FR" sz="4000" b="1" baseline="-25000" dirty="0">
                <a:latin typeface="Comic Sans MS" pitchFamily="66" charset="0"/>
              </a:rPr>
              <a:t>3</a:t>
            </a:r>
            <a:r>
              <a:rPr lang="fr-FR" sz="4000" b="1" dirty="0">
                <a:latin typeface="Comic Sans MS" pitchFamily="66" charset="0"/>
              </a:rPr>
              <a:t>COO</a:t>
            </a:r>
            <a:r>
              <a:rPr lang="fr-FR" sz="4000" b="1" baseline="30000" dirty="0">
                <a:latin typeface="Comic Sans MS" pitchFamily="66" charset="0"/>
              </a:rPr>
              <a:t>-</a:t>
            </a:r>
            <a:r>
              <a:rPr lang="fr-FR" sz="4000" b="1" dirty="0">
                <a:latin typeface="Comic Sans MS" pitchFamily="66" charset="0"/>
              </a:rPr>
              <a:t> + H</a:t>
            </a:r>
            <a:r>
              <a:rPr lang="fr-FR" sz="4000" baseline="30000" dirty="0" smtClean="0">
                <a:latin typeface="Comic Sans MS" pitchFamily="66" charset="0"/>
              </a:rPr>
              <a:t>+</a:t>
            </a:r>
            <a:endParaRPr lang="fr-FR" sz="4000" baseline="30000" dirty="0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fr-FR" sz="4000" b="1" dirty="0" smtClean="0">
                <a:solidFill>
                  <a:srgbClr val="00FF00"/>
                </a:solidFill>
                <a:latin typeface="Comic Sans MS" pitchFamily="66" charset="0"/>
                <a:sym typeface="Symbol" pitchFamily="18" charset="2"/>
              </a:rPr>
              <a:t>i </a:t>
            </a:r>
            <a:r>
              <a:rPr lang="fr-FR" sz="4000" b="1" dirty="0">
                <a:solidFill>
                  <a:srgbClr val="00FF00"/>
                </a:solidFill>
                <a:latin typeface="Comic Sans MS" pitchFamily="66" charset="0"/>
                <a:sym typeface="Symbol" pitchFamily="18" charset="2"/>
              </a:rPr>
              <a:t>= 1 + 0,1(2-1)= </a:t>
            </a:r>
            <a:r>
              <a:rPr lang="fr-FR" sz="4000" b="1" dirty="0" smtClean="0">
                <a:solidFill>
                  <a:srgbClr val="00FF00"/>
                </a:solidFill>
                <a:latin typeface="Comic Sans MS" pitchFamily="66" charset="0"/>
                <a:sym typeface="Symbol" pitchFamily="18" charset="2"/>
              </a:rPr>
              <a:t>1,1</a:t>
            </a:r>
            <a:endParaRPr lang="fr-FR" sz="4000" b="1" dirty="0">
              <a:latin typeface="Comic Sans MS" pitchFamily="66" charset="0"/>
              <a:sym typeface="Symbol" pitchFamily="18" charset="2"/>
            </a:endParaRPr>
          </a:p>
          <a:p>
            <a:pPr algn="just">
              <a:buFont typeface="Wingdings" pitchFamily="2" charset="2"/>
              <a:buNone/>
            </a:pPr>
            <a:r>
              <a:rPr lang="fr-FR" sz="4000" b="1" dirty="0" smtClean="0">
                <a:latin typeface="Comic Sans MS" pitchFamily="66" charset="0"/>
                <a:sym typeface="Symbol" pitchFamily="18" charset="2"/>
              </a:rPr>
              <a:t> =2,2 </a:t>
            </a:r>
            <a:r>
              <a:rPr lang="fr-FR" sz="4000" b="1" dirty="0" err="1" smtClean="0">
                <a:latin typeface="Comic Sans MS" pitchFamily="66" charset="0"/>
                <a:sym typeface="Symbol" pitchFamily="18" charset="2"/>
              </a:rPr>
              <a:t>Osm.l</a:t>
            </a:r>
            <a:r>
              <a:rPr lang="fr-FR" sz="4000" b="1" baseline="30000" dirty="0" smtClean="0">
                <a:latin typeface="Comic Sans MS" pitchFamily="66" charset="0"/>
                <a:sym typeface="Symbol" pitchFamily="18" charset="2"/>
              </a:rPr>
              <a:t>-1</a:t>
            </a:r>
          </a:p>
          <a:p>
            <a:pPr algn="just">
              <a:buNone/>
            </a:pPr>
            <a:r>
              <a:rPr lang="fr-FR" sz="4000" b="1" dirty="0" err="1" smtClean="0">
                <a:latin typeface="Comic Sans MS" pitchFamily="66" charset="0"/>
                <a:sym typeface="Symbol" pitchFamily="18" charset="2"/>
              </a:rPr>
              <a:t>Ceq</a:t>
            </a:r>
            <a:r>
              <a:rPr lang="fr-FR" sz="4000" b="1" dirty="0" smtClean="0">
                <a:latin typeface="Comic Sans MS" pitchFamily="66" charset="0"/>
                <a:sym typeface="Symbol" pitchFamily="18" charset="2"/>
              </a:rPr>
              <a:t> = 2m</a:t>
            </a:r>
            <a:r>
              <a:rPr lang="el-GR" sz="4000" b="1" dirty="0" smtClean="0">
                <a:latin typeface="Comic Sans MS" pitchFamily="66" charset="0"/>
              </a:rPr>
              <a:t>α</a:t>
            </a:r>
            <a:r>
              <a:rPr lang="fr-FR" sz="4000" b="1" dirty="0" smtClean="0">
                <a:latin typeface="Comic Sans MS" pitchFamily="66" charset="0"/>
              </a:rPr>
              <a:t> = 400 </a:t>
            </a:r>
            <a:r>
              <a:rPr lang="fr-FR" sz="4000" b="1" dirty="0" err="1" smtClean="0">
                <a:latin typeface="Comic Sans MS" pitchFamily="66" charset="0"/>
              </a:rPr>
              <a:t>mEq</a:t>
            </a:r>
            <a:r>
              <a:rPr lang="fr-FR" sz="4000" b="1" dirty="0" smtClean="0">
                <a:latin typeface="Comic Sans MS" pitchFamily="66" charset="0"/>
              </a:rPr>
              <a:t>.</a:t>
            </a:r>
            <a:r>
              <a:rPr lang="fr-FR" sz="4000" b="1" dirty="0" smtClean="0">
                <a:latin typeface="Comic Sans MS" pitchFamily="66" charset="0"/>
                <a:sym typeface="Symbol" pitchFamily="18" charset="2"/>
              </a:rPr>
              <a:t> l</a:t>
            </a:r>
            <a:r>
              <a:rPr lang="fr-FR" sz="4000" b="1" baseline="30000" dirty="0" smtClean="0">
                <a:latin typeface="Comic Sans MS" pitchFamily="66" charset="0"/>
                <a:sym typeface="Symbol" pitchFamily="18" charset="2"/>
              </a:rPr>
              <a:t>-1</a:t>
            </a:r>
            <a:endParaRPr lang="fr-FR" sz="4000" b="1" dirty="0">
              <a:latin typeface="Comic Sans MS" pitchFamily="66" charset="0"/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el-GR" sz="4000" b="1" dirty="0">
              <a:solidFill>
                <a:schemeClr val="folHlink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142852"/>
            <a:ext cx="8153400" cy="857272"/>
          </a:xfrm>
          <a:solidFill>
            <a:srgbClr val="0066FF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EXEMPLE 12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44" y="1000108"/>
            <a:ext cx="8713788" cy="5230834"/>
          </a:xfrm>
        </p:spPr>
        <p:txBody>
          <a:bodyPr/>
          <a:lstStyle/>
          <a:p>
            <a:pPr algn="justLow">
              <a:buFont typeface="Wingdings" pitchFamily="2" charset="2"/>
              <a:buNone/>
            </a:pPr>
            <a:r>
              <a:rPr lang="fr-FR" sz="3600" b="1" dirty="0">
                <a:latin typeface="Comic Sans MS" pitchFamily="66" charset="0"/>
              </a:rPr>
              <a:t>Solution aqueuse</a:t>
            </a:r>
            <a:r>
              <a:rPr lang="fr-FR" sz="3600" dirty="0">
                <a:latin typeface="Comic Sans MS" pitchFamily="66" charset="0"/>
              </a:rPr>
              <a:t> </a:t>
            </a:r>
            <a:r>
              <a:rPr lang="fr-FR" sz="3600" b="1" dirty="0">
                <a:solidFill>
                  <a:srgbClr val="00FF00"/>
                </a:solidFill>
                <a:latin typeface="Comic Sans MS" pitchFamily="66" charset="0"/>
              </a:rPr>
              <a:t>3,28 g/l de PO</a:t>
            </a:r>
            <a:r>
              <a:rPr lang="fr-FR" sz="3600" b="1" baseline="-25000" dirty="0">
                <a:solidFill>
                  <a:srgbClr val="00FF00"/>
                </a:solidFill>
                <a:latin typeface="Comic Sans MS" pitchFamily="66" charset="0"/>
              </a:rPr>
              <a:t>4</a:t>
            </a:r>
            <a:r>
              <a:rPr lang="fr-FR" sz="3600" b="1" dirty="0">
                <a:solidFill>
                  <a:srgbClr val="00FF00"/>
                </a:solidFill>
                <a:latin typeface="Comic Sans MS" pitchFamily="66" charset="0"/>
              </a:rPr>
              <a:t> </a:t>
            </a:r>
            <a:r>
              <a:rPr lang="fr-FR" sz="3600" b="1" dirty="0" smtClean="0">
                <a:solidFill>
                  <a:srgbClr val="00FF00"/>
                </a:solidFill>
                <a:latin typeface="Comic Sans MS" pitchFamily="66" charset="0"/>
              </a:rPr>
              <a:t>Na</a:t>
            </a:r>
            <a:r>
              <a:rPr lang="fr-FR" sz="3600" b="1" baseline="-25000" dirty="0" smtClean="0">
                <a:solidFill>
                  <a:srgbClr val="00FF00"/>
                </a:solidFill>
                <a:latin typeface="Comic Sans MS" pitchFamily="66" charset="0"/>
              </a:rPr>
              <a:t>3</a:t>
            </a:r>
          </a:p>
          <a:p>
            <a:pPr algn="justLow">
              <a:buNone/>
            </a:pPr>
            <a:r>
              <a:rPr lang="fr-FR" sz="3600" b="1" dirty="0" smtClean="0">
                <a:solidFill>
                  <a:srgbClr val="00FF00"/>
                </a:solidFill>
                <a:latin typeface="Comic Sans MS" pitchFamily="66" charset="0"/>
              </a:rPr>
              <a:t>i, </a:t>
            </a:r>
            <a:r>
              <a:rPr lang="fr-FR" sz="3600" b="1" dirty="0" smtClean="0">
                <a:solidFill>
                  <a:srgbClr val="00FFFF"/>
                </a:solidFill>
                <a:latin typeface="Comic Sans MS" pitchFamily="66" charset="0"/>
                <a:sym typeface="Symbol" pitchFamily="18" charset="2"/>
              </a:rPr>
              <a:t> et </a:t>
            </a:r>
            <a:r>
              <a:rPr lang="fr-FR" sz="3600" b="1" dirty="0" err="1" smtClean="0">
                <a:solidFill>
                  <a:srgbClr val="00FFFF"/>
                </a:solidFill>
                <a:latin typeface="Comic Sans MS" pitchFamily="66" charset="0"/>
                <a:sym typeface="Symbol" pitchFamily="18" charset="2"/>
              </a:rPr>
              <a:t>Ceq</a:t>
            </a:r>
            <a:r>
              <a:rPr lang="fr-FR" sz="3600" b="1" dirty="0" smtClean="0">
                <a:solidFill>
                  <a:srgbClr val="00FFFF"/>
                </a:solidFill>
                <a:latin typeface="Comic Sans MS" pitchFamily="66" charset="0"/>
                <a:sym typeface="Symbol" pitchFamily="18" charset="2"/>
              </a:rPr>
              <a:t> ?</a:t>
            </a:r>
          </a:p>
          <a:p>
            <a:pPr algn="justLow">
              <a:buNone/>
            </a:pPr>
            <a:r>
              <a:rPr lang="fr-FR" sz="3600" b="1" dirty="0" smtClean="0">
                <a:latin typeface="Comic Sans MS" pitchFamily="66" charset="0"/>
              </a:rPr>
              <a:t>m = 3,28/164 = 20 </a:t>
            </a:r>
            <a:r>
              <a:rPr lang="fr-FR" sz="3600" b="1" dirty="0" err="1" smtClean="0">
                <a:latin typeface="Comic Sans MS" pitchFamily="66" charset="0"/>
              </a:rPr>
              <a:t>mmol.l</a:t>
            </a:r>
            <a:r>
              <a:rPr lang="fr-FR" sz="3600" b="1" baseline="30000" dirty="0" smtClean="0">
                <a:latin typeface="Comic Sans MS" pitchFamily="66" charset="0"/>
              </a:rPr>
              <a:t>-1</a:t>
            </a:r>
            <a:endParaRPr lang="fr-FR" sz="3600" b="1" dirty="0">
              <a:solidFill>
                <a:srgbClr val="00FF00"/>
              </a:solidFill>
              <a:latin typeface="Comic Sans MS" pitchFamily="66" charset="0"/>
            </a:endParaRPr>
          </a:p>
          <a:p>
            <a:pPr algn="ctr">
              <a:buFont typeface="Wingdings" pitchFamily="2" charset="2"/>
              <a:buNone/>
            </a:pPr>
            <a:r>
              <a:rPr lang="fr-FR" sz="3600" b="1" dirty="0">
                <a:solidFill>
                  <a:srgbClr val="FF3399"/>
                </a:solidFill>
                <a:latin typeface="Comic Sans MS" pitchFamily="66" charset="0"/>
              </a:rPr>
              <a:t>PO</a:t>
            </a:r>
            <a:r>
              <a:rPr lang="fr-FR" sz="3600" b="1" baseline="-25000" dirty="0">
                <a:solidFill>
                  <a:srgbClr val="FF3399"/>
                </a:solidFill>
                <a:latin typeface="Comic Sans MS" pitchFamily="66" charset="0"/>
              </a:rPr>
              <a:t>4</a:t>
            </a:r>
            <a:r>
              <a:rPr lang="fr-FR" sz="3600" b="1" dirty="0">
                <a:solidFill>
                  <a:srgbClr val="FF3399"/>
                </a:solidFill>
                <a:latin typeface="Comic Sans MS" pitchFamily="66" charset="0"/>
              </a:rPr>
              <a:t> Na</a:t>
            </a:r>
            <a:r>
              <a:rPr lang="fr-FR" sz="3600" b="1" baseline="-25000" dirty="0">
                <a:solidFill>
                  <a:srgbClr val="FF3399"/>
                </a:solidFill>
                <a:latin typeface="Comic Sans MS" pitchFamily="66" charset="0"/>
              </a:rPr>
              <a:t>3   </a:t>
            </a:r>
            <a:r>
              <a:rPr lang="fr-FR" sz="3600" b="1" dirty="0">
                <a:solidFill>
                  <a:srgbClr val="FF3399"/>
                </a:solidFill>
                <a:latin typeface="Comic Sans MS" pitchFamily="66" charset="0"/>
                <a:cs typeface="Arial" charset="0"/>
              </a:rPr>
              <a:t>↔ </a:t>
            </a:r>
            <a:r>
              <a:rPr lang="fr-FR" sz="3600" b="1" dirty="0">
                <a:solidFill>
                  <a:srgbClr val="FF3399"/>
                </a:solidFill>
                <a:latin typeface="Comic Sans MS" pitchFamily="66" charset="0"/>
              </a:rPr>
              <a:t>PO</a:t>
            </a:r>
            <a:r>
              <a:rPr lang="fr-FR" sz="3600" b="1" baseline="-10000" dirty="0">
                <a:solidFill>
                  <a:srgbClr val="FF3399"/>
                </a:solidFill>
                <a:latin typeface="Comic Sans MS" pitchFamily="66" charset="0"/>
              </a:rPr>
              <a:t>4</a:t>
            </a:r>
            <a:r>
              <a:rPr lang="fr-FR" sz="3600" b="1" dirty="0">
                <a:solidFill>
                  <a:srgbClr val="FF3399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fr-FR" sz="3600" b="1" baseline="60000" dirty="0">
                <a:solidFill>
                  <a:srgbClr val="FF3399"/>
                </a:solidFill>
                <a:latin typeface="Comic Sans MS" pitchFamily="66" charset="0"/>
              </a:rPr>
              <a:t>3-</a:t>
            </a:r>
            <a:r>
              <a:rPr lang="fr-FR" sz="3600" b="1" dirty="0">
                <a:solidFill>
                  <a:srgbClr val="FF3399"/>
                </a:solidFill>
                <a:latin typeface="Comic Sans MS" pitchFamily="66" charset="0"/>
                <a:cs typeface="Arial" charset="0"/>
              </a:rPr>
              <a:t>+ 3 Na</a:t>
            </a:r>
            <a:r>
              <a:rPr lang="fr-FR" sz="3600" b="1" baseline="30000" dirty="0">
                <a:solidFill>
                  <a:srgbClr val="FF3399"/>
                </a:solidFill>
                <a:latin typeface="Comic Sans MS" pitchFamily="66" charset="0"/>
                <a:cs typeface="Arial" charset="0"/>
              </a:rPr>
              <a:t>+</a:t>
            </a:r>
          </a:p>
          <a:p>
            <a:pPr algn="justLow">
              <a:buFont typeface="Wingdings" pitchFamily="2" charset="2"/>
              <a:buNone/>
            </a:pPr>
            <a:r>
              <a:rPr lang="fr-FR" sz="3600" b="1" dirty="0" smtClean="0">
                <a:solidFill>
                  <a:srgbClr val="00FFFF"/>
                </a:solidFill>
                <a:latin typeface="Comic Sans MS" pitchFamily="66" charset="0"/>
              </a:rPr>
              <a:t>i  </a:t>
            </a:r>
            <a:r>
              <a:rPr lang="fr-FR" sz="3600" b="1" dirty="0">
                <a:solidFill>
                  <a:srgbClr val="00FFFF"/>
                </a:solidFill>
                <a:latin typeface="Comic Sans MS" pitchFamily="66" charset="0"/>
              </a:rPr>
              <a:t>= 4</a:t>
            </a:r>
            <a:r>
              <a:rPr lang="fr-FR" sz="3600" b="1" dirty="0">
                <a:latin typeface="Comic Sans MS" pitchFamily="66" charset="0"/>
              </a:rPr>
              <a:t>  </a:t>
            </a:r>
            <a:r>
              <a:rPr lang="fr-FR" sz="3600" b="1" dirty="0">
                <a:latin typeface="Comic Sans MS" pitchFamily="66" charset="0"/>
                <a:sym typeface="Symbol" pitchFamily="18" charset="2"/>
              </a:rPr>
              <a:t> </a:t>
            </a:r>
            <a:r>
              <a:rPr lang="fr-FR" sz="3600" b="1" dirty="0">
                <a:solidFill>
                  <a:srgbClr val="00FFFF"/>
                </a:solidFill>
                <a:latin typeface="Comic Sans MS" pitchFamily="66" charset="0"/>
                <a:sym typeface="Symbol" pitchFamily="18" charset="2"/>
              </a:rPr>
              <a:t> = 4. 20 = 80 </a:t>
            </a:r>
            <a:r>
              <a:rPr lang="fr-FR" sz="3600" b="1" dirty="0" err="1">
                <a:solidFill>
                  <a:srgbClr val="00FFFF"/>
                </a:solidFill>
                <a:latin typeface="Comic Sans MS" pitchFamily="66" charset="0"/>
                <a:sym typeface="Symbol" pitchFamily="18" charset="2"/>
              </a:rPr>
              <a:t>mOsm</a:t>
            </a:r>
            <a:r>
              <a:rPr lang="fr-FR" sz="3600" b="1" dirty="0">
                <a:solidFill>
                  <a:srgbClr val="00FFFF"/>
                </a:solidFill>
                <a:latin typeface="Comic Sans MS" pitchFamily="66" charset="0"/>
                <a:sym typeface="Symbol" pitchFamily="18" charset="2"/>
              </a:rPr>
              <a:t>. </a:t>
            </a:r>
            <a:r>
              <a:rPr lang="fr-FR" sz="3600" b="1" dirty="0">
                <a:solidFill>
                  <a:srgbClr val="00FFFF"/>
                </a:solidFill>
                <a:latin typeface="Comic Sans MS" pitchFamily="66" charset="0"/>
              </a:rPr>
              <a:t>l</a:t>
            </a:r>
            <a:r>
              <a:rPr lang="fr-FR" sz="3600" b="1" baseline="30000" dirty="0">
                <a:solidFill>
                  <a:srgbClr val="00FFFF"/>
                </a:solidFill>
                <a:latin typeface="Comic Sans MS" pitchFamily="66" charset="0"/>
              </a:rPr>
              <a:t>-1</a:t>
            </a:r>
          </a:p>
          <a:p>
            <a:pPr algn="justLow">
              <a:buFont typeface="Wingdings" pitchFamily="2" charset="2"/>
              <a:buNone/>
            </a:pPr>
            <a:r>
              <a:rPr lang="fr-FR" sz="3600" b="1" dirty="0">
                <a:solidFill>
                  <a:srgbClr val="FF3300"/>
                </a:solidFill>
                <a:latin typeface="Comic Sans MS" pitchFamily="66" charset="0"/>
              </a:rPr>
              <a:t>C</a:t>
            </a:r>
            <a:r>
              <a:rPr lang="fr-FR" sz="3600" b="1" baseline="-25000" dirty="0">
                <a:solidFill>
                  <a:srgbClr val="FF3300"/>
                </a:solidFill>
                <a:latin typeface="Comic Sans MS" pitchFamily="66" charset="0"/>
              </a:rPr>
              <a:t>-</a:t>
            </a:r>
            <a:r>
              <a:rPr lang="fr-FR" sz="3600" b="1" dirty="0">
                <a:solidFill>
                  <a:srgbClr val="FF3300"/>
                </a:solidFill>
                <a:latin typeface="Comic Sans MS" pitchFamily="66" charset="0"/>
              </a:rPr>
              <a:t> = 1.20 = 20 </a:t>
            </a:r>
            <a:r>
              <a:rPr lang="fr-FR" sz="3600" b="1" dirty="0" err="1">
                <a:solidFill>
                  <a:srgbClr val="FF3300"/>
                </a:solidFill>
                <a:latin typeface="Comic Sans MS" pitchFamily="66" charset="0"/>
              </a:rPr>
              <a:t>mmol.l</a:t>
            </a:r>
            <a:r>
              <a:rPr lang="fr-FR" sz="3600" b="1" baseline="30000" dirty="0">
                <a:solidFill>
                  <a:srgbClr val="FF3300"/>
                </a:solidFill>
                <a:latin typeface="Comic Sans MS" pitchFamily="66" charset="0"/>
              </a:rPr>
              <a:t>-1</a:t>
            </a:r>
            <a:r>
              <a:rPr lang="fr-FR" sz="3600" b="1" dirty="0">
                <a:solidFill>
                  <a:srgbClr val="FF3300"/>
                </a:solidFill>
                <a:latin typeface="Comic Sans MS" pitchFamily="66" charset="0"/>
              </a:rPr>
              <a:t>= 1,9 </a:t>
            </a:r>
            <a:r>
              <a:rPr lang="fr-FR" sz="3600" b="1" dirty="0" err="1">
                <a:solidFill>
                  <a:srgbClr val="FF3300"/>
                </a:solidFill>
                <a:latin typeface="Comic Sans MS" pitchFamily="66" charset="0"/>
              </a:rPr>
              <a:t>g.l</a:t>
            </a:r>
            <a:r>
              <a:rPr lang="fr-FR" sz="3600" b="1" baseline="30000" dirty="0">
                <a:solidFill>
                  <a:srgbClr val="FF3300"/>
                </a:solidFill>
                <a:latin typeface="Comic Sans MS" pitchFamily="66" charset="0"/>
              </a:rPr>
              <a:t>-1</a:t>
            </a:r>
          </a:p>
          <a:p>
            <a:pPr algn="justLow">
              <a:buFont typeface="Wingdings" pitchFamily="2" charset="2"/>
              <a:buNone/>
            </a:pPr>
            <a:r>
              <a:rPr lang="fr-FR" sz="3600" b="1" dirty="0">
                <a:solidFill>
                  <a:srgbClr val="0066FF"/>
                </a:solidFill>
                <a:latin typeface="Comic Sans MS" pitchFamily="66" charset="0"/>
              </a:rPr>
              <a:t>C+ = 3.20 = 60 </a:t>
            </a:r>
            <a:r>
              <a:rPr lang="fr-FR" sz="3600" b="1" dirty="0" err="1">
                <a:solidFill>
                  <a:srgbClr val="0066FF"/>
                </a:solidFill>
                <a:latin typeface="Comic Sans MS" pitchFamily="66" charset="0"/>
              </a:rPr>
              <a:t>mmol.l</a:t>
            </a:r>
            <a:r>
              <a:rPr lang="fr-FR" sz="3600" b="1" baseline="30000" dirty="0">
                <a:solidFill>
                  <a:srgbClr val="0066FF"/>
                </a:solidFill>
                <a:latin typeface="Comic Sans MS" pitchFamily="66" charset="0"/>
              </a:rPr>
              <a:t>-1 </a:t>
            </a:r>
            <a:r>
              <a:rPr lang="fr-FR" sz="3600" b="1" dirty="0">
                <a:solidFill>
                  <a:srgbClr val="0066FF"/>
                </a:solidFill>
                <a:latin typeface="Comic Sans MS" pitchFamily="66" charset="0"/>
              </a:rPr>
              <a:t>= 1,38 </a:t>
            </a:r>
            <a:r>
              <a:rPr lang="fr-FR" sz="3600" b="1" dirty="0" err="1">
                <a:solidFill>
                  <a:srgbClr val="0066FF"/>
                </a:solidFill>
                <a:latin typeface="Comic Sans MS" pitchFamily="66" charset="0"/>
              </a:rPr>
              <a:t>g.l</a:t>
            </a:r>
            <a:r>
              <a:rPr lang="fr-FR" sz="3600" b="1" baseline="30000" dirty="0">
                <a:solidFill>
                  <a:srgbClr val="0066FF"/>
                </a:solidFill>
                <a:latin typeface="Comic Sans MS" pitchFamily="66" charset="0"/>
              </a:rPr>
              <a:t>-1</a:t>
            </a:r>
          </a:p>
          <a:p>
            <a:pPr algn="justLow">
              <a:buFont typeface="Wingdings" pitchFamily="2" charset="2"/>
              <a:buNone/>
            </a:pPr>
            <a:r>
              <a:rPr lang="fr-FR" sz="3600" b="1" dirty="0" err="1">
                <a:latin typeface="Comic Sans MS" pitchFamily="66" charset="0"/>
              </a:rPr>
              <a:t>CEq</a:t>
            </a:r>
            <a:r>
              <a:rPr lang="fr-FR" sz="3600" b="1" dirty="0">
                <a:latin typeface="Comic Sans MS" pitchFamily="66" charset="0"/>
              </a:rPr>
              <a:t>-=20.3=60 </a:t>
            </a:r>
            <a:r>
              <a:rPr lang="fr-FR" sz="3600" b="1" dirty="0" err="1">
                <a:latin typeface="Comic Sans MS" pitchFamily="66" charset="0"/>
              </a:rPr>
              <a:t>mEq</a:t>
            </a:r>
            <a:r>
              <a:rPr lang="fr-FR" sz="3600" b="1" dirty="0">
                <a:latin typeface="Comic Sans MS" pitchFamily="66" charset="0"/>
              </a:rPr>
              <a:t> </a:t>
            </a:r>
            <a:r>
              <a:rPr lang="fr-FR" sz="3600" b="1" dirty="0">
                <a:latin typeface="Comic Sans MS" pitchFamily="66" charset="0"/>
                <a:sym typeface="Symbol" pitchFamily="18" charset="2"/>
              </a:rPr>
              <a:t></a:t>
            </a:r>
            <a:r>
              <a:rPr lang="fr-FR" sz="3600" b="1" dirty="0" err="1">
                <a:solidFill>
                  <a:srgbClr val="00FF00"/>
                </a:solidFill>
                <a:latin typeface="Comic Sans MS" pitchFamily="66" charset="0"/>
                <a:sym typeface="Symbol" pitchFamily="18" charset="2"/>
              </a:rPr>
              <a:t>CEq</a:t>
            </a:r>
            <a:r>
              <a:rPr lang="fr-FR" sz="3600" b="1" dirty="0">
                <a:solidFill>
                  <a:srgbClr val="00FF00"/>
                </a:solidFill>
                <a:latin typeface="Comic Sans MS" pitchFamily="66" charset="0"/>
                <a:sym typeface="Symbol" pitchFamily="18" charset="2"/>
              </a:rPr>
              <a:t>=120mEq</a:t>
            </a:r>
          </a:p>
          <a:p>
            <a:pPr>
              <a:buFont typeface="Wingdings" pitchFamily="2" charset="2"/>
              <a:buNone/>
            </a:pPr>
            <a:endParaRPr lang="fr-FR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85727"/>
            <a:ext cx="8153400" cy="1046185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A RETENIR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Low">
              <a:buClr>
                <a:schemeClr val="tx1"/>
              </a:buClr>
            </a:pPr>
            <a:r>
              <a:rPr lang="fr-FR" sz="3600">
                <a:latin typeface="Comic Sans MS" pitchFamily="66" charset="0"/>
              </a:rPr>
              <a:t>Osmolarité plasma normal = </a:t>
            </a:r>
            <a:r>
              <a:rPr lang="fr-FR" sz="3600" b="1">
                <a:solidFill>
                  <a:srgbClr val="FF33CC"/>
                </a:solidFill>
                <a:latin typeface="Comic Sans MS" pitchFamily="66" charset="0"/>
              </a:rPr>
              <a:t>300 mOsmoles /L</a:t>
            </a:r>
          </a:p>
          <a:p>
            <a:pPr algn="justLow">
              <a:buClr>
                <a:schemeClr val="tx1"/>
              </a:buClr>
            </a:pPr>
            <a:r>
              <a:rPr lang="fr-FR" sz="3600">
                <a:latin typeface="Comic Sans MS" pitchFamily="66" charset="0"/>
              </a:rPr>
              <a:t>Concentration normale </a:t>
            </a:r>
            <a:r>
              <a:rPr lang="fr-FR" sz="3600">
                <a:solidFill>
                  <a:srgbClr val="FF3399"/>
                </a:solidFill>
                <a:latin typeface="Comic Sans MS" pitchFamily="66" charset="0"/>
              </a:rPr>
              <a:t>uréique</a:t>
            </a:r>
            <a:r>
              <a:rPr lang="fr-FR" sz="3600">
                <a:latin typeface="Comic Sans MS" pitchFamily="66" charset="0"/>
              </a:rPr>
              <a:t> </a:t>
            </a:r>
            <a:r>
              <a:rPr lang="fr-FR" sz="3600">
                <a:solidFill>
                  <a:srgbClr val="FF33CC"/>
                </a:solidFill>
                <a:latin typeface="Comic Sans MS" pitchFamily="66" charset="0"/>
              </a:rPr>
              <a:t>sanguine = </a:t>
            </a:r>
            <a:r>
              <a:rPr lang="fr-FR" sz="3600" b="1">
                <a:solidFill>
                  <a:srgbClr val="FF33CC"/>
                </a:solidFill>
                <a:latin typeface="Comic Sans MS" pitchFamily="66" charset="0"/>
              </a:rPr>
              <a:t>0,25-0,30 g/L</a:t>
            </a:r>
          </a:p>
          <a:p>
            <a:pPr algn="justLow">
              <a:buClr>
                <a:schemeClr val="tx1"/>
              </a:buClr>
            </a:pPr>
            <a:r>
              <a:rPr lang="fr-FR" sz="3600">
                <a:latin typeface="Comic Sans MS" pitchFamily="66" charset="0"/>
              </a:rPr>
              <a:t>Concentration normale du </a:t>
            </a:r>
            <a:r>
              <a:rPr lang="fr-FR" sz="3600">
                <a:solidFill>
                  <a:srgbClr val="FFFF00"/>
                </a:solidFill>
                <a:latin typeface="Comic Sans MS" pitchFamily="66" charset="0"/>
              </a:rPr>
              <a:t>glucose</a:t>
            </a:r>
            <a:r>
              <a:rPr lang="fr-FR" sz="3600">
                <a:latin typeface="Comic Sans MS" pitchFamily="66" charset="0"/>
              </a:rPr>
              <a:t> dans le sang = </a:t>
            </a:r>
            <a:r>
              <a:rPr lang="fr-FR" sz="3600" b="1">
                <a:solidFill>
                  <a:srgbClr val="FF33CC"/>
                </a:solidFill>
                <a:latin typeface="Comic Sans MS" pitchFamily="66" charset="0"/>
              </a:rPr>
              <a:t>1g/L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37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37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1" grpId="0" uiExpand="1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ctr"/>
            <a:r>
              <a:rPr lang="fr-FR" sz="4000" b="1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CONSTANTE D’EQUILIBRE ( Electrolyte faible binaire)</a:t>
            </a:r>
          </a:p>
        </p:txBody>
      </p:sp>
      <p:graphicFrame>
        <p:nvGraphicFramePr>
          <p:cNvPr id="39940" name="Rectangle 4"/>
          <p:cNvGraphicFramePr>
            <a:graphicFrameLocks/>
          </p:cNvGraphicFramePr>
          <p:nvPr>
            <p:ph sz="half" idx="1"/>
          </p:nvPr>
        </p:nvGraphicFramePr>
        <p:xfrm>
          <a:off x="2533650" y="3848100"/>
          <a:ext cx="0" cy="0"/>
        </p:xfrm>
        <a:graphic>
          <a:graphicData uri="http://schemas.openxmlformats.org/presentationml/2006/ole">
            <p:oleObj spid="_x0000_s208898" name="Equation" r:id="rId3" imgW="0" imgH="0" progId="Equation.3">
              <p:embed/>
            </p:oleObj>
          </a:graphicData>
        </a:graphic>
      </p:graphicFrame>
      <p:graphicFrame>
        <p:nvGraphicFramePr>
          <p:cNvPr id="39970" name="Group 34"/>
          <p:cNvGraphicFramePr>
            <a:graphicFrameLocks noGrp="1"/>
          </p:cNvGraphicFramePr>
          <p:nvPr>
            <p:ph sz="quarter" idx="2"/>
          </p:nvPr>
        </p:nvGraphicFramePr>
        <p:xfrm>
          <a:off x="468313" y="1828800"/>
          <a:ext cx="8218487" cy="1943101"/>
        </p:xfrm>
        <a:graphic>
          <a:graphicData uri="http://schemas.openxmlformats.org/drawingml/2006/table">
            <a:tbl>
              <a:tblPr/>
              <a:tblGrid>
                <a:gridCol w="2374900"/>
                <a:gridCol w="5843587"/>
              </a:tblGrid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AB + H</a:t>
                      </a:r>
                      <a:r>
                        <a:rPr kumimoji="0" lang="fr-FR" sz="3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fr-F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O = A</a:t>
                      </a:r>
                      <a:r>
                        <a:rPr kumimoji="0" lang="fr-FR" sz="3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-</a:t>
                      </a:r>
                      <a:r>
                        <a:rPr kumimoji="0" lang="fr-F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 +          B</a:t>
                      </a:r>
                      <a:r>
                        <a:rPr kumimoji="0" lang="fr-FR" sz="3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+</a:t>
                      </a:r>
                      <a:r>
                        <a:rPr kumimoji="0" lang="fr-F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Comic Sans MS" pitchFamily="66" charset="0"/>
                        </a:rPr>
                        <a:t>Etat initial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Comic Sans MS" pitchFamily="66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itchFamily="66" charset="0"/>
                        </a:rPr>
                        <a:t>Etat final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itchFamily="66" charset="0"/>
                        </a:rPr>
                        <a:t>m(1- </a:t>
                      </a:r>
                      <a:r>
                        <a:rPr kumimoji="0" lang="fr-F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itchFamily="66" charset="0"/>
                          <a:sym typeface="Symbol" pitchFamily="18" charset="2"/>
                        </a:rPr>
                        <a:t>)     m            m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93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55650" y="1773238"/>
            <a:ext cx="7707313" cy="4038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fr-FR" sz="3600">
              <a:solidFill>
                <a:srgbClr val="FD5635"/>
              </a:solidFill>
            </a:endParaRPr>
          </a:p>
          <a:p>
            <a:pPr algn="ctr">
              <a:buFont typeface="Wingdings" pitchFamily="2" charset="2"/>
              <a:buNone/>
            </a:pPr>
            <a:endParaRPr lang="fr-FR" sz="3200">
              <a:solidFill>
                <a:srgbClr val="FD5635"/>
              </a:solidFill>
            </a:endParaRPr>
          </a:p>
          <a:p>
            <a:pPr algn="ctr">
              <a:buFont typeface="Wingdings" pitchFamily="2" charset="2"/>
              <a:buNone/>
            </a:pPr>
            <a:endParaRPr lang="fr-FR" sz="3200">
              <a:solidFill>
                <a:srgbClr val="FD5635"/>
              </a:solidFill>
            </a:endParaRPr>
          </a:p>
          <a:p>
            <a:pPr algn="ctr">
              <a:buFont typeface="Wingdings" pitchFamily="2" charset="2"/>
              <a:buNone/>
            </a:pPr>
            <a:endParaRPr lang="fr-FR" sz="3200">
              <a:solidFill>
                <a:srgbClr val="FD5635"/>
              </a:solidFill>
            </a:endParaRPr>
          </a:p>
        </p:txBody>
      </p:sp>
      <p:graphicFrame>
        <p:nvGraphicFramePr>
          <p:cNvPr id="39964" name="Object 28"/>
          <p:cNvGraphicFramePr>
            <a:graphicFrameLocks noChangeAspect="1"/>
          </p:cNvGraphicFramePr>
          <p:nvPr>
            <p:ph sz="quarter" idx="3"/>
          </p:nvPr>
        </p:nvGraphicFramePr>
        <p:xfrm>
          <a:off x="1187450" y="4005263"/>
          <a:ext cx="6769100" cy="1951037"/>
        </p:xfrm>
        <a:graphic>
          <a:graphicData uri="http://schemas.openxmlformats.org/presentationml/2006/ole">
            <p:oleObj spid="_x0000_s208899" name="Equation" r:id="rId4" imgW="1409400" imgH="40608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3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3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9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052513"/>
            <a:ext cx="6781800" cy="1624012"/>
          </a:xfrm>
        </p:spPr>
        <p:txBody>
          <a:bodyPr/>
          <a:lstStyle/>
          <a:p>
            <a:r>
              <a:rPr lang="fr-FR" b="1">
                <a:solidFill>
                  <a:srgbClr val="66FF33"/>
                </a:solidFill>
                <a:latin typeface="Comic Sans MS" pitchFamily="66" charset="0"/>
              </a:rPr>
              <a:t>Ch2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3860800"/>
            <a:ext cx="6889750" cy="1676400"/>
          </a:xfrm>
        </p:spPr>
        <p:txBody>
          <a:bodyPr/>
          <a:lstStyle/>
          <a:p>
            <a:r>
              <a:rPr lang="fr-FR" sz="5400" b="1">
                <a:solidFill>
                  <a:srgbClr val="66FF33"/>
                </a:solidFill>
                <a:latin typeface="Comic Sans MS" pitchFamily="66" charset="0"/>
              </a:rPr>
              <a:t>GENERALITES SUR LES SOLUTIONS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153400" cy="825523"/>
          </a:xfrm>
          <a:solidFill>
            <a:srgbClr val="66FF33"/>
          </a:solidFill>
        </p:spPr>
        <p:txBody>
          <a:bodyPr/>
          <a:lstStyle/>
          <a:p>
            <a:pPr algn="ctr"/>
            <a:r>
              <a:rPr lang="fr-FR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QCM6</a:t>
            </a:r>
            <a:endParaRPr lang="fr-FR" sz="54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496300" cy="5256212"/>
          </a:xfrm>
        </p:spPr>
        <p:txBody>
          <a:bodyPr/>
          <a:lstStyle/>
          <a:p>
            <a:pPr marL="0" indent="0" algn="just">
              <a:buNone/>
            </a:pPr>
            <a:r>
              <a:rPr lang="fr-FR" sz="2800" dirty="0" smtClean="0">
                <a:latin typeface="Comic Sans MS" pitchFamily="66" charset="0"/>
              </a:rPr>
              <a:t>Un régime normal comporte 11,7 g de sel par jour. Quel est l’apport quotidien en Na</a:t>
            </a:r>
            <a:r>
              <a:rPr lang="fr-FR" sz="2800" baseline="30000" dirty="0" smtClean="0">
                <a:latin typeface="Comic Sans MS" pitchFamily="66" charset="0"/>
              </a:rPr>
              <a:t>+</a:t>
            </a:r>
            <a:r>
              <a:rPr lang="fr-FR" sz="2800" dirty="0" smtClean="0">
                <a:latin typeface="Comic Sans MS" pitchFamily="66" charset="0"/>
              </a:rPr>
              <a:t> exprimé en </a:t>
            </a:r>
            <a:r>
              <a:rPr lang="fr-FR" sz="2800" dirty="0" err="1" smtClean="0">
                <a:latin typeface="Comic Sans MS" pitchFamily="66" charset="0"/>
              </a:rPr>
              <a:t>mEq</a:t>
            </a:r>
            <a:r>
              <a:rPr lang="fr-FR" sz="2800" dirty="0" smtClean="0">
                <a:latin typeface="Comic Sans MS" pitchFamily="66" charset="0"/>
              </a:rPr>
              <a:t>/jour ?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100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200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150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10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2000</a:t>
            </a:r>
            <a:endParaRPr lang="fr-FR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52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56" dur="5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  <p:bldP spid="121859" grpId="0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153400" cy="825523"/>
          </a:xfrm>
          <a:solidFill>
            <a:srgbClr val="66FF33"/>
          </a:solidFill>
        </p:spPr>
        <p:txBody>
          <a:bodyPr/>
          <a:lstStyle/>
          <a:p>
            <a:pPr algn="ctr"/>
            <a:r>
              <a:rPr lang="fr-FR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QCM7</a:t>
            </a:r>
            <a:endParaRPr lang="fr-FR" sz="54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496300" cy="5256212"/>
          </a:xfrm>
        </p:spPr>
        <p:txBody>
          <a:bodyPr/>
          <a:lstStyle/>
          <a:p>
            <a:pPr marL="0" indent="0" algn="just">
              <a:buNone/>
            </a:pPr>
            <a:r>
              <a:rPr lang="fr-FR" sz="2800" dirty="0" smtClean="0">
                <a:latin typeface="Comic Sans MS" pitchFamily="66" charset="0"/>
              </a:rPr>
              <a:t>L’apport alimentaire moyen en calcium est de 50 </a:t>
            </a:r>
            <a:r>
              <a:rPr lang="fr-FR" sz="2800" dirty="0" err="1" smtClean="0">
                <a:latin typeface="Comic Sans MS" pitchFamily="66" charset="0"/>
              </a:rPr>
              <a:t>mEq</a:t>
            </a:r>
            <a:r>
              <a:rPr lang="fr-FR" sz="2800" dirty="0" smtClean="0">
                <a:latin typeface="Comic Sans MS" pitchFamily="66" charset="0"/>
              </a:rPr>
              <a:t> par jour pour un adulte de 70 kg.  Pour compenser cet apport, on perfuse en 24 heures 1,5 L d’une solution de chlorure calcique. Quelle est l’osmolarité en </a:t>
            </a:r>
            <a:r>
              <a:rPr lang="fr-FR" sz="2800" smtClean="0">
                <a:latin typeface="Comic Sans MS" pitchFamily="66" charset="0"/>
              </a:rPr>
              <a:t>mOsm.l</a:t>
            </a:r>
            <a:r>
              <a:rPr lang="fr-FR" sz="2800" baseline="30000" dirty="0" smtClean="0">
                <a:latin typeface="Comic Sans MS" pitchFamily="66" charset="0"/>
              </a:rPr>
              <a:t>-1</a:t>
            </a:r>
            <a:r>
              <a:rPr lang="fr-FR" sz="2800" dirty="0" smtClean="0">
                <a:latin typeface="Comic Sans MS" pitchFamily="66" charset="0"/>
              </a:rPr>
              <a:t> de la solution?</a:t>
            </a:r>
          </a:p>
          <a:p>
            <a:pPr marL="514350" indent="-514350" algn="just">
              <a:buClr>
                <a:srgbClr val="FFFF00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75</a:t>
            </a:r>
          </a:p>
          <a:p>
            <a:pPr marL="514350" indent="-514350" algn="just">
              <a:buClr>
                <a:srgbClr val="FFFF00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50</a:t>
            </a:r>
          </a:p>
          <a:p>
            <a:pPr marL="514350" indent="-514350" algn="just">
              <a:buClr>
                <a:srgbClr val="FFFF00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33</a:t>
            </a:r>
          </a:p>
          <a:p>
            <a:pPr marL="514350" indent="-514350" algn="just">
              <a:buClr>
                <a:srgbClr val="FFFF00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0,75</a:t>
            </a:r>
          </a:p>
          <a:p>
            <a:pPr marL="514350" indent="-514350" algn="just">
              <a:buClr>
                <a:srgbClr val="FFFF00"/>
              </a:buClr>
              <a:buFont typeface="+mj-lt"/>
              <a:buAutoNum type="alphaUcPeriod"/>
            </a:pPr>
            <a:r>
              <a:rPr lang="fr-FR" sz="2800" dirty="0" smtClean="0">
                <a:latin typeface="Comic Sans MS" pitchFamily="66" charset="0"/>
              </a:rPr>
              <a:t>0,05</a:t>
            </a:r>
          </a:p>
          <a:p>
            <a:pPr marL="0" indent="0" algn="just">
              <a:buNone/>
            </a:pPr>
            <a:endParaRPr lang="fr-FR" sz="32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  <p:bldP spid="121859" grpId="0" uiExpand="1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153400" cy="825523"/>
          </a:xfrm>
          <a:solidFill>
            <a:srgbClr val="66FF33"/>
          </a:solidFill>
        </p:spPr>
        <p:txBody>
          <a:bodyPr/>
          <a:lstStyle/>
          <a:p>
            <a:pPr algn="ctr"/>
            <a:r>
              <a:rPr lang="fr-FR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QCM8</a:t>
            </a:r>
            <a:endParaRPr lang="fr-FR" sz="54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496300" cy="5256212"/>
          </a:xfrm>
        </p:spPr>
        <p:txBody>
          <a:bodyPr/>
          <a:lstStyle/>
          <a:p>
            <a:pPr marL="0" indent="0" algn="just">
              <a:buNone/>
            </a:pPr>
            <a:r>
              <a:rPr lang="fr-FR" sz="2800" b="1" dirty="0" smtClean="0">
                <a:latin typeface="Comic Sans MS" pitchFamily="66" charset="0"/>
              </a:rPr>
              <a:t>Soit une solution contenant 9,5 g/L de </a:t>
            </a:r>
            <a:r>
              <a:rPr lang="fr-FR" sz="2800" b="1" dirty="0" err="1" smtClean="0">
                <a:latin typeface="Comic Sans MS" pitchFamily="66" charset="0"/>
              </a:rPr>
              <a:t>NaCl</a:t>
            </a:r>
            <a:r>
              <a:rPr lang="fr-FR" sz="2800" b="1" dirty="0" smtClean="0">
                <a:latin typeface="Comic Sans MS" pitchFamily="66" charset="0"/>
              </a:rPr>
              <a:t> (58,5 </a:t>
            </a:r>
            <a:r>
              <a:rPr lang="fr-FR" sz="2800" b="1" dirty="0" err="1" smtClean="0">
                <a:latin typeface="Comic Sans MS" pitchFamily="66" charset="0"/>
              </a:rPr>
              <a:t>g.mol</a:t>
            </a:r>
            <a:r>
              <a:rPr lang="fr-FR" sz="2800" b="1" baseline="30000" dirty="0" smtClean="0">
                <a:latin typeface="Comic Sans MS" pitchFamily="66" charset="0"/>
              </a:rPr>
              <a:t>-1</a:t>
            </a:r>
            <a:r>
              <a:rPr lang="fr-FR" sz="2800" b="1" dirty="0" smtClean="0">
                <a:latin typeface="Comic Sans MS" pitchFamily="66" charset="0"/>
              </a:rPr>
              <a:t>).  A 0,8 L de cette solution on ajoute 0,4 L d’une solution à 40 g/l de glucose (180  </a:t>
            </a:r>
            <a:r>
              <a:rPr lang="fr-FR" sz="2800" b="1" dirty="0" err="1" smtClean="0">
                <a:latin typeface="Comic Sans MS" pitchFamily="66" charset="0"/>
              </a:rPr>
              <a:t>g.mol</a:t>
            </a:r>
            <a:r>
              <a:rPr lang="fr-FR" sz="2800" b="1" baseline="30000" dirty="0" smtClean="0">
                <a:latin typeface="Comic Sans MS" pitchFamily="66" charset="0"/>
              </a:rPr>
              <a:t>-1</a:t>
            </a:r>
            <a:r>
              <a:rPr lang="fr-FR" sz="2800" b="1" dirty="0" smtClean="0">
                <a:latin typeface="Comic Sans MS" pitchFamily="66" charset="0"/>
              </a:rPr>
              <a:t>). Quelle est l’</a:t>
            </a:r>
            <a:r>
              <a:rPr lang="fr-FR" sz="2800" b="1" dirty="0" err="1" smtClean="0">
                <a:latin typeface="Comic Sans MS" pitchFamily="66" charset="0"/>
              </a:rPr>
              <a:t>osmolarité</a:t>
            </a:r>
            <a:r>
              <a:rPr lang="fr-FR" sz="2800" b="1" dirty="0" smtClean="0">
                <a:latin typeface="Comic Sans MS" pitchFamily="66" charset="0"/>
              </a:rPr>
              <a:t> du mélange en </a:t>
            </a:r>
            <a:r>
              <a:rPr lang="fr-FR" sz="2800" b="1" dirty="0" err="1" smtClean="0">
                <a:latin typeface="Comic Sans MS" pitchFamily="66" charset="0"/>
              </a:rPr>
              <a:t>mOsm</a:t>
            </a:r>
            <a:r>
              <a:rPr lang="fr-FR" sz="2800" b="1" dirty="0" smtClean="0">
                <a:latin typeface="Comic Sans MS" pitchFamily="66" charset="0"/>
              </a:rPr>
              <a:t>/L ?</a:t>
            </a:r>
            <a:endParaRPr lang="fr-FR" sz="2800" dirty="0" smtClean="0">
              <a:latin typeface="Comic Sans MS" pitchFamily="66" charset="0"/>
            </a:endParaRPr>
          </a:p>
          <a:p>
            <a:pPr marL="514350" lvl="0" indent="-514350">
              <a:buClr>
                <a:srgbClr val="FFFF00"/>
              </a:buClr>
              <a:buFont typeface="+mj-lt"/>
              <a:buAutoNum type="alphaUcPeriod"/>
            </a:pPr>
            <a:r>
              <a:rPr lang="fr-FR" sz="2800" b="1" dirty="0" smtClean="0">
                <a:latin typeface="Comic Sans MS" pitchFamily="66" charset="0"/>
              </a:rPr>
              <a:t>348</a:t>
            </a:r>
            <a:endParaRPr lang="fr-FR" sz="2800" dirty="0" smtClean="0">
              <a:latin typeface="Comic Sans MS" pitchFamily="66" charset="0"/>
            </a:endParaRPr>
          </a:p>
          <a:p>
            <a:pPr marL="514350" lvl="0" indent="-514350">
              <a:buClr>
                <a:srgbClr val="FFFF00"/>
              </a:buClr>
              <a:buFont typeface="+mj-lt"/>
              <a:buAutoNum type="alphaUcPeriod"/>
            </a:pPr>
            <a:r>
              <a:rPr lang="fr-FR" sz="2800" b="1" dirty="0" smtClean="0">
                <a:latin typeface="Comic Sans MS" pitchFamily="66" charset="0"/>
              </a:rPr>
              <a:t>328</a:t>
            </a:r>
            <a:endParaRPr lang="fr-FR" sz="2800" dirty="0" smtClean="0">
              <a:latin typeface="Comic Sans MS" pitchFamily="66" charset="0"/>
            </a:endParaRPr>
          </a:p>
          <a:p>
            <a:pPr marL="514350" lvl="0" indent="-514350">
              <a:buClr>
                <a:srgbClr val="FFFF00"/>
              </a:buClr>
              <a:buFont typeface="+mj-lt"/>
              <a:buAutoNum type="alphaUcPeriod"/>
            </a:pPr>
            <a:r>
              <a:rPr lang="fr-FR" sz="2800" b="1" dirty="0" smtClean="0">
                <a:latin typeface="Comic Sans MS" pitchFamily="66" charset="0"/>
              </a:rPr>
              <a:t>290</a:t>
            </a:r>
            <a:endParaRPr lang="fr-FR" sz="2800" dirty="0" smtClean="0">
              <a:latin typeface="Comic Sans MS" pitchFamily="66" charset="0"/>
            </a:endParaRPr>
          </a:p>
          <a:p>
            <a:pPr marL="514350" lvl="0" indent="-514350">
              <a:buClr>
                <a:srgbClr val="FFFF00"/>
              </a:buClr>
              <a:buFont typeface="+mj-lt"/>
              <a:buAutoNum type="alphaUcPeriod"/>
            </a:pPr>
            <a:r>
              <a:rPr lang="fr-FR" sz="2800" b="1" dirty="0" smtClean="0">
                <a:latin typeface="Comic Sans MS" pitchFamily="66" charset="0"/>
              </a:rPr>
              <a:t>246</a:t>
            </a:r>
            <a:endParaRPr lang="fr-FR" sz="2800" dirty="0" smtClean="0">
              <a:latin typeface="Comic Sans MS" pitchFamily="66" charset="0"/>
            </a:endParaRPr>
          </a:p>
          <a:p>
            <a:pPr marL="514350" indent="-514350">
              <a:buClr>
                <a:srgbClr val="FFFF00"/>
              </a:buClr>
              <a:buFont typeface="+mj-lt"/>
              <a:buAutoNum type="alphaUcPeriod"/>
            </a:pPr>
            <a:r>
              <a:rPr lang="fr-FR" sz="2800" b="1" dirty="0" smtClean="0">
                <a:latin typeface="Comic Sans MS" pitchFamily="66" charset="0"/>
              </a:rPr>
              <a:t>182</a:t>
            </a:r>
            <a:endParaRPr lang="fr-FR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18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  <p:bldP spid="121859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357166"/>
            <a:ext cx="8153400" cy="1279528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Remarques sur la constante d’équilibre</a:t>
            </a:r>
            <a:endParaRPr lang="fr-FR" sz="4800" dirty="0">
              <a:solidFill>
                <a:srgbClr val="66FF33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1500174"/>
            <a:ext cx="8153400" cy="4310062"/>
          </a:xfrm>
        </p:spPr>
        <p:txBody>
          <a:bodyPr/>
          <a:lstStyle/>
          <a:p>
            <a:pPr marL="590550" indent="-590550">
              <a:buFont typeface="Wingdings" pitchFamily="2" charset="2"/>
              <a:buNone/>
            </a:pPr>
            <a:r>
              <a:rPr lang="fr-FR" sz="4000" dirty="0">
                <a:latin typeface="Comic Sans MS" pitchFamily="66" charset="0"/>
              </a:rPr>
              <a:t>La constante d’équilibre K : </a:t>
            </a:r>
          </a:p>
          <a:p>
            <a:pPr marL="590550" indent="-590550">
              <a:buClr>
                <a:srgbClr val="66FF33"/>
              </a:buClr>
              <a:buSzTx/>
              <a:buFont typeface="Wingdings" pitchFamily="2" charset="2"/>
              <a:buAutoNum type="arabicPeriod"/>
            </a:pPr>
            <a:r>
              <a:rPr lang="fr-FR" sz="4000" dirty="0">
                <a:latin typeface="Comic Sans MS" pitchFamily="66" charset="0"/>
              </a:rPr>
              <a:t>dépend du soluté </a:t>
            </a:r>
          </a:p>
          <a:p>
            <a:pPr marL="590550" indent="-590550">
              <a:buClr>
                <a:srgbClr val="66FF33"/>
              </a:buClr>
              <a:buSzTx/>
              <a:buFont typeface="Wingdings" pitchFamily="2" charset="2"/>
              <a:buAutoNum type="arabicPeriod"/>
            </a:pPr>
            <a:r>
              <a:rPr lang="fr-FR" sz="4000" dirty="0">
                <a:latin typeface="Comic Sans MS" pitchFamily="66" charset="0"/>
              </a:rPr>
              <a:t>dépend de la nature du solvant</a:t>
            </a:r>
          </a:p>
          <a:p>
            <a:pPr marL="590550" indent="-590550">
              <a:buClr>
                <a:srgbClr val="66FF33"/>
              </a:buClr>
              <a:buSzTx/>
              <a:buFont typeface="Wingdings" pitchFamily="2" charset="2"/>
              <a:buAutoNum type="arabicPeriod"/>
            </a:pPr>
            <a:r>
              <a:rPr lang="fr-FR" sz="4000" b="1" dirty="0">
                <a:solidFill>
                  <a:srgbClr val="00FFFF"/>
                </a:solidFill>
                <a:latin typeface="Comic Sans MS" pitchFamily="66" charset="0"/>
              </a:rPr>
              <a:t>Augmente</a:t>
            </a:r>
            <a:r>
              <a:rPr lang="fr-FR" sz="4000" dirty="0">
                <a:latin typeface="Comic Sans MS" pitchFamily="66" charset="0"/>
              </a:rPr>
              <a:t> avec la température</a:t>
            </a:r>
          </a:p>
          <a:p>
            <a:pPr marL="590550" indent="-590550">
              <a:buClr>
                <a:srgbClr val="66FF33"/>
              </a:buClr>
              <a:buSzTx/>
              <a:buFont typeface="Wingdings" pitchFamily="2" charset="2"/>
              <a:buAutoNum type="arabicPeriod"/>
            </a:pPr>
            <a:r>
              <a:rPr lang="fr-FR" sz="4000" dirty="0">
                <a:latin typeface="Comic Sans MS" pitchFamily="66" charset="0"/>
              </a:rPr>
              <a:t>ne </a:t>
            </a:r>
            <a:r>
              <a:rPr lang="fr-FR" sz="4000" b="1" dirty="0">
                <a:solidFill>
                  <a:srgbClr val="00FFFF"/>
                </a:solidFill>
                <a:latin typeface="Comic Sans MS" pitchFamily="66" charset="0"/>
              </a:rPr>
              <a:t>dépend pas</a:t>
            </a:r>
            <a:r>
              <a:rPr lang="fr-FR" sz="4000" dirty="0">
                <a:latin typeface="Comic Sans MS" pitchFamily="66" charset="0"/>
              </a:rPr>
              <a:t> de </a:t>
            </a:r>
            <a:r>
              <a:rPr lang="fr-FR" sz="4000" b="1" dirty="0">
                <a:latin typeface="Comic Sans MS" pitchFamily="66" charset="0"/>
                <a:sym typeface="Symbol" pitchFamily="18" charset="2"/>
              </a:rPr>
              <a:t> </a:t>
            </a:r>
            <a:r>
              <a:rPr lang="fr-FR" sz="4000" dirty="0">
                <a:latin typeface="Comic Sans MS" pitchFamily="66" charset="0"/>
                <a:sym typeface="Symbol" pitchFamily="18" charset="2"/>
              </a:rPr>
              <a:t>ou de m</a:t>
            </a:r>
          </a:p>
          <a:p>
            <a:pPr marL="590550" indent="-590550">
              <a:buClr>
                <a:srgbClr val="66FF33"/>
              </a:buClr>
              <a:buSzTx/>
              <a:buFont typeface="Wingdings" pitchFamily="2" charset="2"/>
              <a:buNone/>
            </a:pPr>
            <a:endParaRPr lang="fr-FR" sz="4000" dirty="0"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4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4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/>
      <p:bldP spid="112643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57166"/>
            <a:ext cx="8153400" cy="1046184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66FF33"/>
                </a:solidFill>
                <a:latin typeface="Comic Sans MS" pitchFamily="66" charset="0"/>
              </a:rPr>
              <a:t>VARIATION DE </a:t>
            </a:r>
            <a:r>
              <a:rPr lang="fr-FR" sz="4800" b="1" dirty="0" smtClean="0">
                <a:solidFill>
                  <a:srgbClr val="66FF33"/>
                </a:solidFill>
                <a:latin typeface="Comic Sans MS" pitchFamily="66" charset="0"/>
                <a:sym typeface="Symbol" pitchFamily="18" charset="2"/>
              </a:rPr>
              <a:t> avec m</a:t>
            </a:r>
            <a:endParaRPr lang="fr-FR" sz="4800" b="1" dirty="0">
              <a:solidFill>
                <a:srgbClr val="66FF33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84313"/>
            <a:ext cx="7924800" cy="4419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1116013" y="5300663"/>
            <a:ext cx="69119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V="1">
            <a:off x="1116013" y="1844675"/>
            <a:ext cx="0" cy="34559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990" name="Freeform 6"/>
          <p:cNvSpPr>
            <a:spLocks/>
          </p:cNvSpPr>
          <p:nvPr/>
        </p:nvSpPr>
        <p:spPr bwMode="auto">
          <a:xfrm>
            <a:off x="1116013" y="2708275"/>
            <a:ext cx="5976937" cy="25209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26" y="862"/>
              </a:cxn>
              <a:cxn ang="0">
                <a:pos x="2177" y="1361"/>
              </a:cxn>
              <a:cxn ang="0">
                <a:pos x="3765" y="1588"/>
              </a:cxn>
            </a:cxnLst>
            <a:rect l="0" t="0" r="r" b="b"/>
            <a:pathLst>
              <a:path w="3765" h="1588">
                <a:moveTo>
                  <a:pt x="0" y="0"/>
                </a:moveTo>
                <a:cubicBezTo>
                  <a:pt x="181" y="317"/>
                  <a:pt x="363" y="635"/>
                  <a:pt x="726" y="862"/>
                </a:cubicBezTo>
                <a:cubicBezTo>
                  <a:pt x="1089" y="1089"/>
                  <a:pt x="1671" y="1240"/>
                  <a:pt x="2177" y="1361"/>
                </a:cubicBezTo>
                <a:cubicBezTo>
                  <a:pt x="2683" y="1482"/>
                  <a:pt x="3500" y="1550"/>
                  <a:pt x="3765" y="1588"/>
                </a:cubicBezTo>
              </a:path>
            </a:pathLst>
          </a:custGeom>
          <a:noFill/>
          <a:ln w="381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900113" y="551656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b="1"/>
              <a:t>0</a:t>
            </a: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6948488" y="5445125"/>
            <a:ext cx="11525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600" b="1"/>
              <a:t>m</a:t>
            </a: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539750" y="1773238"/>
            <a:ext cx="14398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600" b="1">
                <a:sym typeface="Symbol" pitchFamily="18" charset="2"/>
              </a:rPr>
              <a:t>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357166"/>
            <a:ext cx="8153400" cy="1401785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Détermination du taux de dissociation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828800"/>
            <a:ext cx="8070850" cy="4038600"/>
          </a:xfrm>
        </p:spPr>
        <p:txBody>
          <a:bodyPr/>
          <a:lstStyle/>
          <a:p>
            <a:pPr>
              <a:buClr>
                <a:srgbClr val="00FFFF"/>
              </a:buClr>
              <a:buSzTx/>
              <a:buFont typeface="Wingdings" pitchFamily="2" charset="2"/>
              <a:buNone/>
            </a:pPr>
            <a:endParaRPr lang="fr-FR" b="1">
              <a:latin typeface="Comic Sans MS" pitchFamily="66" charset="0"/>
              <a:sym typeface="Symbol" pitchFamily="18" charset="2"/>
            </a:endParaRPr>
          </a:p>
        </p:txBody>
      </p:sp>
      <p:graphicFrame>
        <p:nvGraphicFramePr>
          <p:cNvPr id="11162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50825" y="2565400"/>
          <a:ext cx="8640763" cy="2849563"/>
        </p:xfrm>
        <a:graphic>
          <a:graphicData uri="http://schemas.openxmlformats.org/presentationml/2006/ole">
            <p:oleObj spid="_x0000_s209922" name="Equation" r:id="rId3" imgW="2387520" imgH="78732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161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161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/>
      <p:bldP spid="111619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28604"/>
            <a:ext cx="8153400" cy="973157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Electrolyte du type BA</a:t>
            </a:r>
            <a:r>
              <a:rPr lang="fr-FR" baseline="-25000" dirty="0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2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828800"/>
            <a:ext cx="7710488" cy="4038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sz="2800" b="1" dirty="0">
                <a:solidFill>
                  <a:srgbClr val="66FF33"/>
                </a:solidFill>
                <a:latin typeface="Comic Sans MS" pitchFamily="66" charset="0"/>
              </a:rPr>
              <a:t>    </a:t>
            </a:r>
            <a:r>
              <a:rPr lang="fr-FR" sz="3700" b="1" dirty="0">
                <a:latin typeface="Comic Sans MS" pitchFamily="66" charset="0"/>
              </a:rPr>
              <a:t>BA</a:t>
            </a:r>
            <a:r>
              <a:rPr lang="fr-FR" sz="3700" b="1" baseline="-25000" dirty="0">
                <a:latin typeface="Comic Sans MS" pitchFamily="66" charset="0"/>
              </a:rPr>
              <a:t>2     </a:t>
            </a:r>
            <a:r>
              <a:rPr lang="fr-FR" sz="3700" b="1" dirty="0">
                <a:latin typeface="Comic Sans MS" pitchFamily="66" charset="0"/>
              </a:rPr>
              <a:t>=</a:t>
            </a:r>
            <a:r>
              <a:rPr lang="fr-FR" sz="3700" b="1" baseline="-25000" dirty="0">
                <a:latin typeface="Comic Sans MS" pitchFamily="66" charset="0"/>
              </a:rPr>
              <a:t>    </a:t>
            </a:r>
            <a:r>
              <a:rPr lang="fr-FR" sz="3700" b="1" dirty="0">
                <a:latin typeface="Comic Sans MS" pitchFamily="66" charset="0"/>
              </a:rPr>
              <a:t>B </a:t>
            </a:r>
            <a:r>
              <a:rPr lang="fr-FR" sz="3700" b="1" baseline="30000" dirty="0">
                <a:latin typeface="Comic Sans MS" pitchFamily="66" charset="0"/>
              </a:rPr>
              <a:t>2+</a:t>
            </a:r>
            <a:r>
              <a:rPr lang="fr-FR" sz="3700" b="1" dirty="0">
                <a:latin typeface="Comic Sans MS" pitchFamily="66" charset="0"/>
              </a:rPr>
              <a:t>   +    2A-</a:t>
            </a:r>
          </a:p>
          <a:p>
            <a:pPr>
              <a:buFont typeface="Wingdings" pitchFamily="2" charset="2"/>
              <a:buNone/>
            </a:pPr>
            <a:r>
              <a:rPr lang="fr-FR" sz="2800" b="1" dirty="0">
                <a:solidFill>
                  <a:srgbClr val="66FF33"/>
                </a:solidFill>
                <a:latin typeface="Comic Sans MS" pitchFamily="66" charset="0"/>
              </a:rPr>
              <a:t> m(1- </a:t>
            </a:r>
            <a:r>
              <a:rPr lang="fr-FR" b="1" dirty="0">
                <a:solidFill>
                  <a:srgbClr val="66FF33"/>
                </a:solidFill>
                <a:latin typeface="Comic Sans MS" pitchFamily="66" charset="0"/>
                <a:sym typeface="Symbol" pitchFamily="18" charset="2"/>
              </a:rPr>
              <a:t>)</a:t>
            </a:r>
            <a:r>
              <a:rPr lang="fr-FR" sz="3200" b="1" dirty="0">
                <a:solidFill>
                  <a:srgbClr val="FF3399"/>
                </a:solidFill>
                <a:latin typeface="Comic Sans MS" pitchFamily="66" charset="0"/>
                <a:sym typeface="Symbol" pitchFamily="18" charset="2"/>
              </a:rPr>
              <a:t>        </a:t>
            </a:r>
            <a:r>
              <a:rPr lang="fr-FR" sz="2800" b="1" dirty="0">
                <a:solidFill>
                  <a:srgbClr val="66FF33"/>
                </a:solidFill>
                <a:latin typeface="Comic Sans MS" pitchFamily="66" charset="0"/>
              </a:rPr>
              <a:t>m</a:t>
            </a:r>
            <a:r>
              <a:rPr lang="fr-FR" b="1" dirty="0">
                <a:solidFill>
                  <a:srgbClr val="66FF33"/>
                </a:solidFill>
                <a:latin typeface="Comic Sans MS" pitchFamily="66" charset="0"/>
                <a:sym typeface="Symbol" pitchFamily="18" charset="2"/>
              </a:rPr>
              <a:t>           2m</a:t>
            </a:r>
          </a:p>
          <a:p>
            <a:pPr>
              <a:buFont typeface="Wingdings" pitchFamily="2" charset="2"/>
              <a:buNone/>
            </a:pPr>
            <a:endParaRPr lang="fr-FR" b="1" dirty="0">
              <a:solidFill>
                <a:srgbClr val="66FF33"/>
              </a:solidFill>
              <a:latin typeface="Comic Sans MS" pitchFamily="66" charset="0"/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fr-FR" b="1" dirty="0">
              <a:solidFill>
                <a:srgbClr val="66FF33"/>
              </a:solidFill>
              <a:latin typeface="Comic Sans MS" pitchFamily="66" charset="0"/>
              <a:sym typeface="Symbol" pitchFamily="18" charset="2"/>
            </a:endParaRPr>
          </a:p>
        </p:txBody>
      </p:sp>
      <p:graphicFrame>
        <p:nvGraphicFramePr>
          <p:cNvPr id="11469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68313" y="3573463"/>
          <a:ext cx="8353425" cy="2298700"/>
        </p:xfrm>
        <a:graphic>
          <a:graphicData uri="http://schemas.openxmlformats.org/presentationml/2006/ole">
            <p:oleObj spid="_x0000_s305154" name="Equation" r:id="rId3" imgW="1523880" imgH="41904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46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46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/>
      <p:bldP spid="114691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8153400" cy="923925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EXEMPLE 10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12875"/>
            <a:ext cx="8153400" cy="4454525"/>
          </a:xfrm>
        </p:spPr>
        <p:txBody>
          <a:bodyPr/>
          <a:lstStyle/>
          <a:p>
            <a:pPr marL="0" indent="0" algn="justLow">
              <a:lnSpc>
                <a:spcPct val="80000"/>
              </a:lnSpc>
              <a:buFont typeface="Wingdings" pitchFamily="2" charset="2"/>
              <a:buNone/>
            </a:pPr>
            <a:r>
              <a:rPr lang="fr-FR" sz="3200" dirty="0">
                <a:latin typeface="Comic Sans MS" pitchFamily="66" charset="0"/>
              </a:rPr>
              <a:t>On dissout 0,1 mol d’acide faible, noté AH dans un volume V=1 L d’eau. Le </a:t>
            </a:r>
            <a:r>
              <a:rPr lang="fr-FR" sz="3200" dirty="0" err="1">
                <a:latin typeface="Comic Sans MS" pitchFamily="66" charset="0"/>
              </a:rPr>
              <a:t>coeff</a:t>
            </a:r>
            <a:r>
              <a:rPr lang="fr-FR" sz="3200" dirty="0">
                <a:latin typeface="Comic Sans MS" pitchFamily="66" charset="0"/>
              </a:rPr>
              <a:t> de dissociation de cet acide est </a:t>
            </a:r>
            <a:r>
              <a:rPr lang="fr-FR" sz="3200" b="1" dirty="0">
                <a:solidFill>
                  <a:srgbClr val="FFFF99"/>
                </a:solidFill>
                <a:latin typeface="Comic Sans MS" pitchFamily="66" charset="0"/>
                <a:sym typeface="Symbol" pitchFamily="18" charset="2"/>
              </a:rPr>
              <a:t>= 0,08</a:t>
            </a:r>
            <a:r>
              <a:rPr lang="fr-FR" sz="3200" b="1" dirty="0">
                <a:latin typeface="Comic Sans MS" pitchFamily="66" charset="0"/>
                <a:sym typeface="Symbol" pitchFamily="18" charset="2"/>
              </a:rPr>
              <a:t>.</a:t>
            </a:r>
          </a:p>
          <a:p>
            <a:pPr marL="0" indent="0" algn="justLow">
              <a:lnSpc>
                <a:spcPct val="80000"/>
              </a:lnSpc>
              <a:buFont typeface="Wingdings" pitchFamily="2" charset="2"/>
              <a:buNone/>
            </a:pPr>
            <a:r>
              <a:rPr lang="fr-FR" sz="3200" dirty="0">
                <a:solidFill>
                  <a:srgbClr val="00FFFF"/>
                </a:solidFill>
                <a:latin typeface="Comic Sans MS" pitchFamily="66" charset="0"/>
              </a:rPr>
              <a:t>Constante K</a:t>
            </a:r>
            <a:r>
              <a:rPr lang="fr-FR" sz="3200" dirty="0">
                <a:latin typeface="Comic Sans MS" pitchFamily="66" charset="0"/>
              </a:rPr>
              <a:t> et </a:t>
            </a:r>
            <a:r>
              <a:rPr lang="fr-FR" sz="3200" b="1" dirty="0">
                <a:solidFill>
                  <a:srgbClr val="00FFFF"/>
                </a:solidFill>
                <a:latin typeface="Comic Sans MS" pitchFamily="66" charset="0"/>
                <a:sym typeface="Symbol" pitchFamily="18" charset="2"/>
              </a:rPr>
              <a:t></a:t>
            </a:r>
            <a:r>
              <a:rPr lang="fr-FR" sz="3200" dirty="0">
                <a:latin typeface="Comic Sans MS" pitchFamily="66" charset="0"/>
              </a:rPr>
              <a:t> de la solution ?</a:t>
            </a:r>
          </a:p>
          <a:p>
            <a:pPr marL="0" indent="0" algn="justLow">
              <a:lnSpc>
                <a:spcPct val="80000"/>
              </a:lnSpc>
              <a:buFont typeface="Wingdings" pitchFamily="2" charset="2"/>
              <a:buNone/>
            </a:pPr>
            <a:r>
              <a:rPr lang="fr-FR" sz="3200" dirty="0">
                <a:latin typeface="Comic Sans MS" pitchFamily="66" charset="0"/>
              </a:rPr>
              <a:t>	AH + H</a:t>
            </a:r>
            <a:r>
              <a:rPr lang="fr-FR" sz="3200" baseline="-25000" dirty="0">
                <a:latin typeface="Comic Sans MS" pitchFamily="66" charset="0"/>
              </a:rPr>
              <a:t>2</a:t>
            </a:r>
            <a:r>
              <a:rPr lang="fr-FR" sz="3200" dirty="0">
                <a:latin typeface="Comic Sans MS" pitchFamily="66" charset="0"/>
              </a:rPr>
              <a:t>O =  A</a:t>
            </a:r>
            <a:r>
              <a:rPr lang="fr-FR" sz="3200" baseline="30000" dirty="0">
                <a:latin typeface="Comic Sans MS" pitchFamily="66" charset="0"/>
              </a:rPr>
              <a:t>-</a:t>
            </a:r>
            <a:r>
              <a:rPr lang="fr-FR" sz="3200" dirty="0">
                <a:latin typeface="Comic Sans MS" pitchFamily="66" charset="0"/>
              </a:rPr>
              <a:t> + H</a:t>
            </a:r>
            <a:r>
              <a:rPr lang="fr-FR" sz="3200" baseline="-25000" dirty="0">
                <a:latin typeface="Comic Sans MS" pitchFamily="66" charset="0"/>
              </a:rPr>
              <a:t>3</a:t>
            </a:r>
            <a:r>
              <a:rPr lang="fr-FR" sz="3200" dirty="0">
                <a:latin typeface="Comic Sans MS" pitchFamily="66" charset="0"/>
              </a:rPr>
              <a:t>O </a:t>
            </a:r>
            <a:r>
              <a:rPr lang="fr-FR" sz="3200" baseline="30000" dirty="0">
                <a:latin typeface="Comic Sans MS" pitchFamily="66" charset="0"/>
              </a:rPr>
              <a:t>+</a:t>
            </a:r>
          </a:p>
          <a:p>
            <a:pPr marL="0" indent="0" algn="justLow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Char char="Ø"/>
            </a:pPr>
            <a:r>
              <a:rPr lang="fr-FR" sz="3200" dirty="0">
                <a:solidFill>
                  <a:srgbClr val="66FF33"/>
                </a:solidFill>
                <a:latin typeface="Comic Sans MS" pitchFamily="66" charset="0"/>
              </a:rPr>
              <a:t>m= 0,1 </a:t>
            </a:r>
            <a:r>
              <a:rPr lang="fr-FR" sz="3200" dirty="0" err="1">
                <a:solidFill>
                  <a:srgbClr val="66FF33"/>
                </a:solidFill>
                <a:latin typeface="Comic Sans MS" pitchFamily="66" charset="0"/>
              </a:rPr>
              <a:t>mol.L</a:t>
            </a:r>
            <a:r>
              <a:rPr lang="fr-FR" sz="3200" baseline="30000" dirty="0">
                <a:solidFill>
                  <a:srgbClr val="66FF33"/>
                </a:solidFill>
                <a:latin typeface="Comic Sans MS" pitchFamily="66" charset="0"/>
              </a:rPr>
              <a:t>-1</a:t>
            </a:r>
            <a:r>
              <a:rPr lang="fr-FR" sz="3200" dirty="0">
                <a:latin typeface="Comic Sans MS" pitchFamily="66" charset="0"/>
              </a:rPr>
              <a:t> , </a:t>
            </a:r>
            <a:r>
              <a:rPr lang="fr-FR" sz="3200" dirty="0">
                <a:solidFill>
                  <a:srgbClr val="FFFF00"/>
                </a:solidFill>
                <a:latin typeface="Comic Sans MS" pitchFamily="66" charset="0"/>
              </a:rPr>
              <a:t>K = 0,1.( (0,08)</a:t>
            </a:r>
            <a:r>
              <a:rPr lang="fr-FR" sz="3200" baseline="30000" dirty="0">
                <a:solidFill>
                  <a:srgbClr val="FFFF00"/>
                </a:solidFill>
                <a:latin typeface="Comic Sans MS" pitchFamily="66" charset="0"/>
              </a:rPr>
              <a:t>2</a:t>
            </a:r>
            <a:r>
              <a:rPr lang="fr-FR" sz="3200" dirty="0">
                <a:solidFill>
                  <a:srgbClr val="FFFF00"/>
                </a:solidFill>
                <a:latin typeface="Comic Sans MS" pitchFamily="66" charset="0"/>
              </a:rPr>
              <a:t> / (1-0,08) = 6,96.10</a:t>
            </a:r>
            <a:r>
              <a:rPr lang="fr-FR" sz="3200" baseline="30000" dirty="0">
                <a:solidFill>
                  <a:srgbClr val="FFFF00"/>
                </a:solidFill>
                <a:latin typeface="Comic Sans MS" pitchFamily="66" charset="0"/>
              </a:rPr>
              <a:t>-4</a:t>
            </a:r>
            <a:r>
              <a:rPr lang="fr-FR" sz="3200" dirty="0">
                <a:solidFill>
                  <a:srgbClr val="FFFF00"/>
                </a:solidFill>
                <a:latin typeface="Comic Sans MS" pitchFamily="66" charset="0"/>
              </a:rPr>
              <a:t>;  </a:t>
            </a:r>
          </a:p>
          <a:p>
            <a:pPr marL="0" indent="0" algn="justLow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Char char="Ø"/>
            </a:pPr>
            <a:r>
              <a:rPr lang="fr-FR" sz="3200" b="1" dirty="0" smtClean="0">
                <a:solidFill>
                  <a:srgbClr val="FF3399"/>
                </a:solidFill>
                <a:latin typeface="Comic Sans MS" pitchFamily="66" charset="0"/>
                <a:sym typeface="Symbol" pitchFamily="18" charset="2"/>
              </a:rPr>
              <a:t>i= 1+  </a:t>
            </a:r>
            <a:r>
              <a:rPr lang="fr-FR" sz="3200" b="1" dirty="0" smtClean="0">
                <a:solidFill>
                  <a:srgbClr val="FF3399"/>
                </a:solidFill>
                <a:latin typeface="Comic Sans MS" pitchFamily="66" charset="0"/>
                <a:sym typeface="Symbol"/>
              </a:rPr>
              <a:t> = </a:t>
            </a:r>
            <a:r>
              <a:rPr lang="fr-FR" sz="3200" b="1" dirty="0" smtClean="0">
                <a:solidFill>
                  <a:srgbClr val="FF3399"/>
                </a:solidFill>
                <a:latin typeface="Comic Sans MS" pitchFamily="66" charset="0"/>
                <a:sym typeface="Symbol" pitchFamily="18" charset="2"/>
              </a:rPr>
              <a:t>m(1</a:t>
            </a:r>
            <a:r>
              <a:rPr lang="fr-FR" sz="3200" b="1" dirty="0">
                <a:solidFill>
                  <a:srgbClr val="FF3399"/>
                </a:solidFill>
                <a:latin typeface="Comic Sans MS" pitchFamily="66" charset="0"/>
                <a:sym typeface="Symbol" pitchFamily="18" charset="2"/>
              </a:rPr>
              <a:t>+ ) =</a:t>
            </a:r>
            <a:r>
              <a:rPr lang="fr-FR" sz="3200" b="1" dirty="0">
                <a:latin typeface="Comic Sans MS" pitchFamily="66" charset="0"/>
                <a:sym typeface="Symbol" pitchFamily="18" charset="2"/>
              </a:rPr>
              <a:t>0,1 x (1+0,08) =0,108 </a:t>
            </a:r>
            <a:r>
              <a:rPr lang="fr-FR" sz="3200" b="1" dirty="0" err="1">
                <a:latin typeface="Comic Sans MS" pitchFamily="66" charset="0"/>
                <a:sym typeface="Symbol" pitchFamily="18" charset="2"/>
              </a:rPr>
              <a:t>osmol.L</a:t>
            </a:r>
            <a:r>
              <a:rPr lang="fr-FR" sz="3200" b="1" baseline="30000" dirty="0">
                <a:latin typeface="Comic Sans MS" pitchFamily="66" charset="0"/>
                <a:sym typeface="Symbol" pitchFamily="18" charset="2"/>
              </a:rPr>
              <a:t>-1</a:t>
            </a:r>
            <a:r>
              <a:rPr lang="fr-FR" sz="3200" b="1" dirty="0">
                <a:latin typeface="Comic Sans MS" pitchFamily="66" charset="0"/>
                <a:sym typeface="Symbol" pitchFamily="18" charset="2"/>
              </a:rPr>
              <a:t> = 108 </a:t>
            </a:r>
            <a:r>
              <a:rPr lang="fr-FR" sz="3200" b="1" dirty="0" err="1">
                <a:latin typeface="Comic Sans MS" pitchFamily="66" charset="0"/>
                <a:sym typeface="Symbol" pitchFamily="18" charset="2"/>
              </a:rPr>
              <a:t>mosm.L</a:t>
            </a:r>
            <a:r>
              <a:rPr lang="fr-FR" sz="3200" b="1" baseline="30000" dirty="0">
                <a:latin typeface="Comic Sans MS" pitchFamily="66" charset="0"/>
                <a:sym typeface="Symbol" pitchFamily="18" charset="2"/>
              </a:rPr>
              <a:t>-1</a:t>
            </a:r>
            <a:r>
              <a:rPr lang="fr-FR" sz="3200" b="1" dirty="0">
                <a:latin typeface="Comic Sans MS" pitchFamily="66" charset="0"/>
                <a:sym typeface="Symbol" pitchFamily="18" charset="2"/>
              </a:rPr>
              <a:t> </a:t>
            </a:r>
            <a:endParaRPr lang="fr-FR" sz="3200" dirty="0">
              <a:latin typeface="Comic Sans MS" pitchFamily="66" charset="0"/>
            </a:endParaRPr>
          </a:p>
          <a:p>
            <a:pPr marL="0" indent="0" algn="justLow">
              <a:lnSpc>
                <a:spcPct val="80000"/>
              </a:lnSpc>
              <a:buFont typeface="Wingdings" pitchFamily="2" charset="2"/>
              <a:buNone/>
            </a:pPr>
            <a:endParaRPr lang="fr-FR" sz="3200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/>
      <p:bldP spid="116739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153400" cy="971571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b="1" dirty="0">
                <a:solidFill>
                  <a:srgbClr val="00FF00"/>
                </a:solidFill>
                <a:latin typeface="Comic Sans MS" pitchFamily="66" charset="0"/>
              </a:rPr>
              <a:t>pH d’une solution </a:t>
            </a:r>
            <a:r>
              <a:rPr lang="fr-FR" b="1" dirty="0" smtClean="0">
                <a:solidFill>
                  <a:srgbClr val="00FF00"/>
                </a:solidFill>
                <a:latin typeface="Comic Sans MS" pitchFamily="66" charset="0"/>
              </a:rPr>
              <a:t>monoacide</a:t>
            </a:r>
            <a:endParaRPr lang="fr-FR" b="1" dirty="0">
              <a:solidFill>
                <a:srgbClr val="00FF00"/>
              </a:solidFill>
              <a:latin typeface="Comic Sans MS" pitchFamily="66" charset="0"/>
            </a:endParaRPr>
          </a:p>
        </p:txBody>
      </p:sp>
      <p:graphicFrame>
        <p:nvGraphicFramePr>
          <p:cNvPr id="347140" name="Object 4"/>
          <p:cNvGraphicFramePr>
            <a:graphicFrameLocks noChangeAspect="1"/>
          </p:cNvGraphicFramePr>
          <p:nvPr>
            <p:ph idx="1"/>
          </p:nvPr>
        </p:nvGraphicFramePr>
        <p:xfrm>
          <a:off x="357158" y="2071678"/>
          <a:ext cx="8483600" cy="3330575"/>
        </p:xfrm>
        <a:graphic>
          <a:graphicData uri="http://schemas.openxmlformats.org/presentationml/2006/ole">
            <p:oleObj spid="_x0000_s211970" name="Équation" r:id="rId3" imgW="4076640" imgH="160020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7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7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7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47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714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714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7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7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38" grpId="0" animBg="1"/>
      <p:bldP spid="347140" grpId="0" build="p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8153400" cy="779462"/>
          </a:xfrm>
          <a:solidFill>
            <a:srgbClr val="66FF33"/>
          </a:solidFill>
        </p:spPr>
        <p:txBody>
          <a:bodyPr/>
          <a:lstStyle/>
          <a:p>
            <a:pPr algn="ctr">
              <a:defRPr/>
            </a:pPr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QCM9</a:t>
            </a:r>
            <a:endParaRPr lang="fr-FR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8291512" cy="4525962"/>
          </a:xfrm>
        </p:spPr>
        <p:txBody>
          <a:bodyPr/>
          <a:lstStyle/>
          <a:p>
            <a:pPr marL="514350" indent="-514350" algn="just">
              <a:lnSpc>
                <a:spcPct val="80000"/>
              </a:lnSpc>
              <a:buClr>
                <a:schemeClr val="tx1"/>
              </a:buClr>
              <a:buFont typeface="+mj-lt"/>
              <a:buAutoNum type="alphaUcPeriod"/>
            </a:pPr>
            <a:r>
              <a:rPr lang="fr-FR" sz="2700" dirty="0" smtClean="0">
                <a:latin typeface="Comic Sans MS" pitchFamily="66" charset="0"/>
              </a:rPr>
              <a:t>Le pH caractérise un produit et non une solution</a:t>
            </a:r>
          </a:p>
          <a:p>
            <a:pPr marL="514350" indent="-514350" algn="just">
              <a:lnSpc>
                <a:spcPct val="80000"/>
              </a:lnSpc>
              <a:buClr>
                <a:schemeClr val="tx1"/>
              </a:buClr>
              <a:buFont typeface="+mj-lt"/>
              <a:buAutoNum type="alphaUcPeriod"/>
            </a:pPr>
            <a:r>
              <a:rPr lang="fr-FR" sz="2700" dirty="0" smtClean="0">
                <a:latin typeface="Comic Sans MS" pitchFamily="66" charset="0"/>
              </a:rPr>
              <a:t>Le pH varie dans le même sens que la concentration</a:t>
            </a:r>
          </a:p>
          <a:p>
            <a:pPr marL="514350" indent="-514350" algn="just">
              <a:lnSpc>
                <a:spcPct val="80000"/>
              </a:lnSpc>
              <a:buClr>
                <a:schemeClr val="tx1"/>
              </a:buClr>
              <a:buFont typeface="+mj-lt"/>
              <a:buAutoNum type="alphaUcPeriod"/>
            </a:pPr>
            <a:r>
              <a:rPr lang="fr-FR" sz="2700" dirty="0" smtClean="0">
                <a:latin typeface="Comic Sans MS" pitchFamily="66" charset="0"/>
              </a:rPr>
              <a:t>Une augmentation de 1 unité pH correspond à une concentration dix fois plus forte en mole d’ions H</a:t>
            </a:r>
            <a:r>
              <a:rPr lang="fr-FR" sz="2700" baseline="30000" dirty="0" smtClean="0">
                <a:latin typeface="Comic Sans MS" pitchFamily="66" charset="0"/>
              </a:rPr>
              <a:t>+</a:t>
            </a:r>
          </a:p>
          <a:p>
            <a:pPr marL="514350" indent="-514350" algn="just">
              <a:lnSpc>
                <a:spcPct val="80000"/>
              </a:lnSpc>
              <a:buClr>
                <a:schemeClr val="tx1"/>
              </a:buClr>
              <a:buFont typeface="+mj-lt"/>
              <a:buAutoNum type="alphaUcPeriod"/>
            </a:pPr>
            <a:r>
              <a:rPr lang="fr-FR" sz="2700" dirty="0" smtClean="0">
                <a:latin typeface="Comic Sans MS" pitchFamily="66" charset="0"/>
              </a:rPr>
              <a:t>Une diminution de 1 unité pH correspond à une concentration dix fois plus faible en mole d’ions H</a:t>
            </a:r>
            <a:r>
              <a:rPr lang="fr-FR" sz="2700" baseline="30000" dirty="0" smtClean="0">
                <a:latin typeface="Comic Sans MS" pitchFamily="66" charset="0"/>
              </a:rPr>
              <a:t>+</a:t>
            </a:r>
          </a:p>
          <a:p>
            <a:pPr marL="514350" indent="-514350" algn="just">
              <a:lnSpc>
                <a:spcPct val="80000"/>
              </a:lnSpc>
              <a:buClr>
                <a:schemeClr val="tx1"/>
              </a:buClr>
              <a:buFont typeface="+mj-lt"/>
              <a:buAutoNum type="alphaUcPeriod"/>
            </a:pPr>
            <a:r>
              <a:rPr lang="fr-FR" sz="2700" dirty="0" smtClean="0">
                <a:latin typeface="Comic Sans MS" pitchFamily="66" charset="0"/>
              </a:rPr>
              <a:t>Le pH d’un acide faible dépend de son coefficient de dissociation</a:t>
            </a:r>
          </a:p>
          <a:p>
            <a:pPr marL="514350" indent="-514350" algn="just">
              <a:lnSpc>
                <a:spcPct val="80000"/>
              </a:lnSpc>
              <a:buClr>
                <a:schemeClr val="tx1"/>
              </a:buClr>
              <a:buFont typeface="+mj-lt"/>
              <a:buAutoNum type="alphaUcPeriod"/>
            </a:pPr>
            <a:endParaRPr lang="fr-FR" sz="2700" dirty="0" smtClean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2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8" dur="500"/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2" dur="500"/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6" dur="5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0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0" grpId="0" animBg="1"/>
      <p:bldP spid="24269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ctr"/>
            <a:r>
              <a:rPr lang="fr-FR" sz="5400" b="1" dirty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SOLUTION BINAIRE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773238"/>
            <a:ext cx="8140700" cy="4038600"/>
          </a:xfrm>
        </p:spPr>
        <p:txBody>
          <a:bodyPr/>
          <a:lstStyle/>
          <a:p>
            <a:pPr algn="justLow">
              <a:buNone/>
            </a:pPr>
            <a:r>
              <a:rPr lang="fr-FR" sz="4800" dirty="0">
                <a:latin typeface="Comic Sans MS" pitchFamily="66" charset="0"/>
              </a:rPr>
              <a:t>Une solution binaire  est un mélange </a:t>
            </a:r>
            <a:r>
              <a:rPr lang="fr-FR" sz="4800" dirty="0">
                <a:solidFill>
                  <a:srgbClr val="66FF33"/>
                </a:solidFill>
                <a:latin typeface="Comic Sans MS" pitchFamily="66" charset="0"/>
              </a:rPr>
              <a:t>homogène</a:t>
            </a:r>
            <a:r>
              <a:rPr lang="fr-FR" sz="4800" dirty="0">
                <a:latin typeface="Comic Sans MS" pitchFamily="66" charset="0"/>
              </a:rPr>
              <a:t> en phase condensée ( liquide ou solide) de deux corps différents.</a:t>
            </a:r>
          </a:p>
          <a:p>
            <a:pPr algn="justLow">
              <a:buFont typeface="Wingdings" pitchFamily="2" charset="2"/>
              <a:buNone/>
            </a:pPr>
            <a:endParaRPr lang="fr-FR" sz="4800" dirty="0">
              <a:solidFill>
                <a:srgbClr val="FF3300"/>
              </a:solidFill>
              <a:latin typeface="Comic Sans MS" pitchFamily="66" charset="0"/>
            </a:endParaRPr>
          </a:p>
          <a:p>
            <a:pPr algn="justLow">
              <a:buFont typeface="Wingdings" pitchFamily="2" charset="2"/>
              <a:buChar char="§"/>
            </a:pPr>
            <a:endParaRPr lang="fr-FR" sz="4100" b="1" dirty="0">
              <a:solidFill>
                <a:schemeClr val="folHlink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Blip>
                <a:blip r:embed="rId2"/>
              </a:buBlip>
            </a:pPr>
            <a:endParaRPr lang="fr-FR" sz="4100" b="1" dirty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Blip>
                <a:blip r:embed="rId2"/>
              </a:buBlip>
            </a:pPr>
            <a:endParaRPr lang="fr-FR" sz="2300" b="1" dirty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None/>
            </a:pPr>
            <a:endParaRPr lang="fr-FR" sz="2300" dirty="0"/>
          </a:p>
          <a:p>
            <a:pPr>
              <a:buFont typeface="Wingdings" pitchFamily="2" charset="2"/>
              <a:buNone/>
            </a:pPr>
            <a:endParaRPr lang="fr-FR" sz="2300" dirty="0"/>
          </a:p>
          <a:p>
            <a:pPr>
              <a:buFont typeface="Wingdings" pitchFamily="2" charset="2"/>
              <a:buNone/>
            </a:pPr>
            <a:endParaRPr lang="fr-FR" sz="2300" dirty="0"/>
          </a:p>
          <a:p>
            <a:pPr>
              <a:buFont typeface="Wingdings" pitchFamily="2" charset="2"/>
              <a:buNone/>
            </a:pPr>
            <a:endParaRPr lang="fr-FR" sz="2300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95288" y="-4924425"/>
            <a:ext cx="8066087" cy="4924425"/>
          </a:xfrm>
        </p:spPr>
        <p:txBody>
          <a:bodyPr/>
          <a:lstStyle/>
          <a:p>
            <a:endParaRPr lang="fr-FR" sz="270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9219" grpId="0" build="p"/>
      <p:bldP spid="9220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85750"/>
            <a:ext cx="8153400" cy="779463"/>
          </a:xfrm>
          <a:solidFill>
            <a:srgbClr val="66FF33"/>
          </a:solidFill>
        </p:spPr>
        <p:txBody>
          <a:bodyPr/>
          <a:lstStyle/>
          <a:p>
            <a:pPr algn="ctr">
              <a:defRPr/>
            </a:pPr>
            <a:r>
              <a:rPr lang="fr-FR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QCM10</a:t>
            </a:r>
            <a:endParaRPr lang="fr-FR" sz="4800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000125"/>
            <a:ext cx="8153400" cy="5072063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  <a:defRPr/>
            </a:pPr>
            <a:r>
              <a:rPr lang="fr-FR" sz="2800" dirty="0">
                <a:latin typeface="Comic Sans MS" pitchFamily="66" charset="0"/>
              </a:rPr>
              <a:t>L’acide </a:t>
            </a:r>
            <a:r>
              <a:rPr lang="fr-FR" sz="2800" dirty="0" smtClean="0">
                <a:latin typeface="Comic Sans MS" pitchFamily="66" charset="0"/>
              </a:rPr>
              <a:t>acétylsalicylique </a:t>
            </a:r>
            <a:r>
              <a:rPr lang="fr-FR" sz="2800" dirty="0">
                <a:latin typeface="Comic Sans MS" pitchFamily="66" charset="0"/>
              </a:rPr>
              <a:t>(aspirine, MM 180) est un médicament analgésique, antipyrétique et anti-inflammatoire</a:t>
            </a:r>
            <a:r>
              <a:rPr lang="fr-FR" sz="2800" dirty="0" smtClean="0">
                <a:latin typeface="Comic Sans MS" pitchFamily="66" charset="0"/>
              </a:rPr>
              <a:t>. </a:t>
            </a:r>
            <a:r>
              <a:rPr lang="fr-FR" sz="2800" dirty="0">
                <a:latin typeface="Comic Sans MS" pitchFamily="66" charset="0"/>
              </a:rPr>
              <a:t>Sa constante d’acidité vaut 2,75 10</a:t>
            </a:r>
            <a:r>
              <a:rPr lang="fr-FR" sz="2800" baseline="30000" dirty="0">
                <a:latin typeface="Comic Sans MS" pitchFamily="66" charset="0"/>
              </a:rPr>
              <a:t>-5</a:t>
            </a:r>
            <a:r>
              <a:rPr lang="fr-FR" sz="2800" dirty="0">
                <a:latin typeface="Comic Sans MS" pitchFamily="66" charset="0"/>
              </a:rPr>
              <a:t> </a:t>
            </a:r>
            <a:r>
              <a:rPr lang="fr-FR" sz="2800" dirty="0" smtClean="0">
                <a:latin typeface="Comic Sans MS" pitchFamily="66" charset="0"/>
              </a:rPr>
              <a:t>. On </a:t>
            </a:r>
            <a:r>
              <a:rPr lang="fr-FR" sz="2800" dirty="0">
                <a:latin typeface="Comic Sans MS" pitchFamily="66" charset="0"/>
              </a:rPr>
              <a:t>dissout un comprimé de 360 mg dans assez d’eau pour obtenir 200 ml </a:t>
            </a:r>
            <a:r>
              <a:rPr lang="fr-FR" sz="2800" dirty="0" smtClean="0">
                <a:latin typeface="Comic Sans MS" pitchFamily="66" charset="0"/>
              </a:rPr>
              <a:t>de solution</a:t>
            </a:r>
            <a:r>
              <a:rPr lang="fr-FR" sz="2800" dirty="0">
                <a:latin typeface="Comic Sans MS" pitchFamily="66" charset="0"/>
              </a:rPr>
              <a:t>. </a:t>
            </a:r>
            <a:r>
              <a:rPr lang="fr-FR" sz="2800" dirty="0" smtClean="0">
                <a:latin typeface="Comic Sans MS" pitchFamily="66" charset="0"/>
              </a:rPr>
              <a:t>Le  pH de cette solution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  <a:defRPr/>
            </a:pPr>
            <a:r>
              <a:rPr lang="fr-FR" sz="2800" dirty="0" smtClean="0">
                <a:latin typeface="Comic Sans MS" pitchFamily="66" charset="0"/>
              </a:rPr>
              <a:t>2,38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  <a:defRPr/>
            </a:pPr>
            <a:r>
              <a:rPr lang="fr-FR" sz="2800" dirty="0" smtClean="0">
                <a:latin typeface="Comic Sans MS" pitchFamily="66" charset="0"/>
              </a:rPr>
              <a:t>3,24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  <a:defRPr/>
            </a:pPr>
            <a:r>
              <a:rPr lang="fr-FR" sz="2800" dirty="0" smtClean="0">
                <a:latin typeface="Comic Sans MS" pitchFamily="66" charset="0"/>
              </a:rPr>
              <a:t>3,28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  <a:defRPr/>
            </a:pPr>
            <a:r>
              <a:rPr lang="fr-FR" sz="2800" dirty="0" smtClean="0">
                <a:latin typeface="Comic Sans MS" pitchFamily="66" charset="0"/>
              </a:rPr>
              <a:t>7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lphaUcPeriod"/>
              <a:defRPr/>
            </a:pPr>
            <a:r>
              <a:rPr lang="fr-FR" sz="2800" dirty="0" smtClean="0">
                <a:latin typeface="Comic Sans MS" pitchFamily="66" charset="0"/>
              </a:rPr>
              <a:t>7,28</a:t>
            </a:r>
          </a:p>
          <a:p>
            <a:pPr marL="0" indent="0" algn="justLow">
              <a:buFont typeface="Wingdings" pitchFamily="2" charset="2"/>
              <a:buNone/>
              <a:defRPr/>
            </a:pPr>
            <a:endParaRPr lang="fr-FR" sz="37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2" dur="500"/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6" dur="500"/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50" dur="500"/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54" dur="500"/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8" grpId="0" animBg="1"/>
      <p:bldP spid="152579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endParaRPr lang="fr-FR" sz="3300" smtClean="0">
              <a:latin typeface="Comic Sans MS" pitchFamily="66" charset="0"/>
            </a:endParaRPr>
          </a:p>
          <a:p>
            <a:pPr algn="ctr">
              <a:buFont typeface="Wingdings" pitchFamily="2" charset="2"/>
              <a:buNone/>
            </a:pPr>
            <a:endParaRPr lang="fr-FR" sz="3300" smtClean="0">
              <a:latin typeface="Comic Sans MS" pitchFamily="66" charset="0"/>
            </a:endParaRPr>
          </a:p>
          <a:p>
            <a:pPr algn="ctr">
              <a:buFont typeface="Wingdings" pitchFamily="2" charset="2"/>
              <a:buNone/>
            </a:pPr>
            <a:endParaRPr lang="fr-FR" sz="3300" smtClean="0">
              <a:latin typeface="Comic Sans MS" pitchFamily="66" charset="0"/>
            </a:endParaRPr>
          </a:p>
          <a:p>
            <a:pPr algn="ctr">
              <a:buFont typeface="Wingdings" pitchFamily="2" charset="2"/>
              <a:buNone/>
            </a:pPr>
            <a:r>
              <a:rPr lang="fr-FR" sz="3300" smtClean="0">
                <a:latin typeface="Comic Sans MS" pitchFamily="66" charset="0"/>
              </a:rPr>
              <a:t> </a:t>
            </a:r>
          </a:p>
        </p:txBody>
      </p:sp>
      <p:graphicFrame>
        <p:nvGraphicFramePr>
          <p:cNvPr id="153604" name="Object 2"/>
          <p:cNvGraphicFramePr>
            <a:graphicFrameLocks noChangeAspect="1"/>
          </p:cNvGraphicFramePr>
          <p:nvPr>
            <p:ph sz="half" idx="2"/>
          </p:nvPr>
        </p:nvGraphicFramePr>
        <p:xfrm>
          <a:off x="1571625" y="1143000"/>
          <a:ext cx="6119813" cy="5013325"/>
        </p:xfrm>
        <a:graphic>
          <a:graphicData uri="http://schemas.openxmlformats.org/presentationml/2006/ole">
            <p:oleObj spid="_x0000_s358402" name="Equation" r:id="rId3" imgW="1828800" imgH="1498320" progId="Equation.3">
              <p:embed/>
            </p:oleObj>
          </a:graphicData>
        </a:graphic>
      </p:graphicFrame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28625" y="285750"/>
            <a:ext cx="8153400" cy="779463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80000"/>
              </a:lnSpc>
              <a:defRPr/>
            </a:pPr>
            <a:r>
              <a:rPr lang="fr-FR" sz="48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ea typeface="+mj-ea"/>
                <a:cs typeface="+mj-cs"/>
              </a:rPr>
              <a:t>QCM10</a:t>
            </a:r>
            <a:endParaRPr lang="fr-FR" sz="4800" kern="0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build="p"/>
      <p:bldP spid="5" grpId="0"/>
      <p:bldP spid="6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357166"/>
            <a:ext cx="8335993" cy="1114447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b="1" dirty="0">
                <a:solidFill>
                  <a:srgbClr val="00FF00"/>
                </a:solidFill>
                <a:latin typeface="Comic Sans MS" pitchFamily="66" charset="0"/>
              </a:rPr>
              <a:t>pH d’une solution </a:t>
            </a:r>
            <a:r>
              <a:rPr lang="fr-FR" b="1" dirty="0" smtClean="0">
                <a:solidFill>
                  <a:srgbClr val="00FF00"/>
                </a:solidFill>
                <a:latin typeface="Comic Sans MS" pitchFamily="66" charset="0"/>
              </a:rPr>
              <a:t>monobasique</a:t>
            </a:r>
            <a:endParaRPr lang="fr-FR" b="1" dirty="0">
              <a:solidFill>
                <a:srgbClr val="00FF00"/>
              </a:solidFill>
              <a:latin typeface="Comic Sans MS" pitchFamily="66" charset="0"/>
            </a:endParaRPr>
          </a:p>
        </p:txBody>
      </p:sp>
      <p:graphicFrame>
        <p:nvGraphicFramePr>
          <p:cNvPr id="347140" name="Object 4"/>
          <p:cNvGraphicFramePr>
            <a:graphicFrameLocks noChangeAspect="1"/>
          </p:cNvGraphicFramePr>
          <p:nvPr>
            <p:ph idx="1"/>
          </p:nvPr>
        </p:nvGraphicFramePr>
        <p:xfrm>
          <a:off x="428625" y="2105025"/>
          <a:ext cx="8424863" cy="3505200"/>
        </p:xfrm>
        <a:graphic>
          <a:graphicData uri="http://schemas.openxmlformats.org/presentationml/2006/ole">
            <p:oleObj spid="_x0000_s212994" name="Équation" r:id="rId3" imgW="4762440" imgH="198108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7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7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7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47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714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714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47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38" grpId="0" animBg="1"/>
      <p:bldP spid="347140" grpId="0" build="p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53400" cy="1258909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5400" b="1" dirty="0" smtClean="0">
                <a:solidFill>
                  <a:srgbClr val="66FF33"/>
                </a:solidFill>
                <a:latin typeface="Comic Sans MS" pitchFamily="66" charset="0"/>
              </a:rPr>
              <a:t>pH de quelques liquides biologiques </a:t>
            </a:r>
            <a:endParaRPr lang="fr-FR" sz="5400" b="1" dirty="0">
              <a:solidFill>
                <a:srgbClr val="66FF33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3400" y="1643050"/>
            <a:ext cx="8153400" cy="4214842"/>
          </a:xfrm>
        </p:spPr>
        <p:txBody>
          <a:bodyPr/>
          <a:lstStyle/>
          <a:p>
            <a:pPr marL="0" indent="0" algn="just">
              <a:buNone/>
            </a:pPr>
            <a:r>
              <a:rPr lang="fr-FR" sz="4000" dirty="0" smtClean="0">
                <a:latin typeface="Comic Sans MS" pitchFamily="66" charset="0"/>
              </a:rPr>
              <a:t>Sang artériel    	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7,38 – 7,42 </a:t>
            </a:r>
          </a:p>
          <a:p>
            <a:pPr marL="0" indent="0" algn="just">
              <a:buNone/>
            </a:pPr>
            <a:r>
              <a:rPr lang="fr-FR" sz="4000" dirty="0" smtClean="0">
                <a:latin typeface="Comic Sans MS" pitchFamily="66" charset="0"/>
              </a:rPr>
              <a:t>Sang veineux 		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7,35 – 7,42</a:t>
            </a:r>
          </a:p>
          <a:p>
            <a:pPr marL="0" indent="0" algn="just">
              <a:buNone/>
            </a:pPr>
            <a:r>
              <a:rPr lang="fr-FR" sz="4000" dirty="0" smtClean="0">
                <a:latin typeface="Comic Sans MS" pitchFamily="66" charset="0"/>
              </a:rPr>
              <a:t>LCR					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7,9</a:t>
            </a:r>
          </a:p>
          <a:p>
            <a:pPr marL="0" indent="0" algn="just">
              <a:buNone/>
            </a:pPr>
            <a:r>
              <a:rPr lang="fr-FR" sz="4000" dirty="0" smtClean="0">
                <a:latin typeface="Comic Sans MS" pitchFamily="66" charset="0"/>
              </a:rPr>
              <a:t>Salive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 				6,8 – 7,2</a:t>
            </a:r>
          </a:p>
          <a:p>
            <a:pPr marL="0" indent="0" algn="just">
              <a:buNone/>
            </a:pPr>
            <a:r>
              <a:rPr lang="fr-FR" sz="4000" dirty="0" smtClean="0">
                <a:latin typeface="Comic Sans MS" pitchFamily="66" charset="0"/>
              </a:rPr>
              <a:t>Suc gastrique    	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1,6 – 1,8</a:t>
            </a:r>
          </a:p>
          <a:p>
            <a:pPr marL="0" indent="0" algn="just">
              <a:buNone/>
            </a:pPr>
            <a:r>
              <a:rPr lang="fr-FR" sz="4000" dirty="0" smtClean="0">
                <a:latin typeface="Comic Sans MS" pitchFamily="66" charset="0"/>
              </a:rPr>
              <a:t>Suc pancréatique 	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8</a:t>
            </a:r>
            <a:endParaRPr lang="fr-FR" sz="400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153400" cy="1044595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b="1" dirty="0" smtClean="0">
                <a:solidFill>
                  <a:srgbClr val="66FF33"/>
                </a:solidFill>
                <a:latin typeface="Comic Sans MS" pitchFamily="66" charset="0"/>
              </a:rPr>
              <a:t>Amphotère (ou ampholyte)</a:t>
            </a:r>
            <a:endParaRPr lang="fr-FR" b="1" dirty="0">
              <a:solidFill>
                <a:srgbClr val="66FF33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3400" y="1643050"/>
            <a:ext cx="8153400" cy="4224350"/>
          </a:xfrm>
        </p:spPr>
        <p:txBody>
          <a:bodyPr/>
          <a:lstStyle/>
          <a:p>
            <a:pPr marL="0" indent="0" algn="just">
              <a:buNone/>
            </a:pPr>
            <a:r>
              <a:rPr lang="fr-FR" sz="4000" dirty="0" smtClean="0">
                <a:latin typeface="Comic Sans MS" pitchFamily="66" charset="0"/>
              </a:rPr>
              <a:t>C’est une substance qui possède à la fois une 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fonction acide </a:t>
            </a:r>
            <a:r>
              <a:rPr lang="fr-FR" sz="4000" dirty="0" smtClean="0">
                <a:latin typeface="Comic Sans MS" pitchFamily="66" charset="0"/>
              </a:rPr>
              <a:t>et une 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fonction basique</a:t>
            </a:r>
            <a:r>
              <a:rPr lang="fr-FR" sz="4000" dirty="0" smtClean="0">
                <a:latin typeface="Comic Sans MS" pitchFamily="66" charset="0"/>
              </a:rPr>
              <a:t>, les deux fonctions sont faibles : </a:t>
            </a:r>
          </a:p>
          <a:p>
            <a:pPr marL="0" indent="0" algn="just">
              <a:buNone/>
            </a:pPr>
            <a:r>
              <a:rPr lang="fr-FR" sz="4000" dirty="0" smtClean="0">
                <a:latin typeface="Comic Sans MS" pitchFamily="66" charset="0"/>
              </a:rPr>
              <a:t>Eau, acides cationiques, acides aminés, les protéines</a:t>
            </a:r>
            <a:endParaRPr lang="fr-FR" sz="40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8153400" cy="923925"/>
          </a:xfrm>
          <a:solidFill>
            <a:srgbClr val="0066FF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00FF00"/>
                </a:solidFill>
                <a:latin typeface="Comic Sans MS" pitchFamily="66" charset="0"/>
              </a:rPr>
              <a:t>Exemple </a:t>
            </a:r>
            <a:r>
              <a:rPr lang="fr-FR" sz="4800" b="1" dirty="0" smtClean="0">
                <a:solidFill>
                  <a:srgbClr val="00FF00"/>
                </a:solidFill>
                <a:latin typeface="Comic Sans MS" pitchFamily="66" charset="0"/>
              </a:rPr>
              <a:t>11</a:t>
            </a:r>
            <a:endParaRPr lang="fr-FR" sz="4800" b="1" dirty="0">
              <a:solidFill>
                <a:srgbClr val="00FF00"/>
              </a:solidFill>
              <a:latin typeface="Comic Sans MS" pitchFamily="66" charset="0"/>
            </a:endParaRP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84313"/>
            <a:ext cx="8153400" cy="4383087"/>
          </a:xfrm>
        </p:spPr>
        <p:txBody>
          <a:bodyPr/>
          <a:lstStyle/>
          <a:p>
            <a:pPr marL="0" indent="0" algn="justLow">
              <a:lnSpc>
                <a:spcPct val="90000"/>
              </a:lnSpc>
              <a:buClr>
                <a:srgbClr val="00FF00"/>
              </a:buClr>
              <a:buFont typeface="Wingdings" pitchFamily="2" charset="2"/>
              <a:buNone/>
            </a:pPr>
            <a:r>
              <a:rPr lang="fr-FR" sz="3200" dirty="0" smtClean="0">
                <a:latin typeface="Comic Sans MS" pitchFamily="66" charset="0"/>
              </a:rPr>
              <a:t>Eau :</a:t>
            </a:r>
          </a:p>
          <a:p>
            <a:pPr marL="0" indent="0" algn="just">
              <a:lnSpc>
                <a:spcPct val="90000"/>
              </a:lnSpc>
              <a:buClr>
                <a:srgbClr val="00FF00"/>
              </a:buClr>
              <a:buNone/>
            </a:pPr>
            <a:r>
              <a:rPr lang="fr-FR" sz="3200" dirty="0" smtClean="0">
                <a:latin typeface="Comic Sans MS" pitchFamily="66" charset="0"/>
              </a:rPr>
              <a:t>H</a:t>
            </a:r>
            <a:r>
              <a:rPr lang="fr-FR" sz="3200" baseline="-25000" dirty="0" smtClean="0">
                <a:latin typeface="Comic Sans MS" pitchFamily="66" charset="0"/>
              </a:rPr>
              <a:t>3</a:t>
            </a:r>
            <a:r>
              <a:rPr lang="fr-FR" sz="3200" dirty="0" smtClean="0">
                <a:latin typeface="Comic Sans MS" pitchFamily="66" charset="0"/>
              </a:rPr>
              <a:t>O</a:t>
            </a:r>
            <a:r>
              <a:rPr lang="fr-FR" sz="3200" baseline="30000" dirty="0" smtClean="0">
                <a:latin typeface="Comic Sans MS" pitchFamily="66" charset="0"/>
              </a:rPr>
              <a:t>+</a:t>
            </a:r>
            <a:r>
              <a:rPr lang="fr-FR" sz="3200" dirty="0" smtClean="0">
                <a:latin typeface="Comic Sans MS" pitchFamily="66" charset="0"/>
              </a:rPr>
              <a:t> = H</a:t>
            </a:r>
            <a:r>
              <a:rPr lang="fr-FR" sz="3200" baseline="-25000" dirty="0" smtClean="0">
                <a:latin typeface="Comic Sans MS" pitchFamily="66" charset="0"/>
              </a:rPr>
              <a:t>2</a:t>
            </a:r>
            <a:r>
              <a:rPr lang="fr-FR" sz="3200" dirty="0" smtClean="0">
                <a:latin typeface="Comic Sans MS" pitchFamily="66" charset="0"/>
              </a:rPr>
              <a:t>O + H</a:t>
            </a:r>
            <a:r>
              <a:rPr lang="fr-FR" sz="3200" baseline="30000" dirty="0" smtClean="0">
                <a:latin typeface="Comic Sans MS" pitchFamily="66" charset="0"/>
              </a:rPr>
              <a:t>+</a:t>
            </a:r>
            <a:r>
              <a:rPr lang="fr-FR" sz="3200" dirty="0" smtClean="0">
                <a:latin typeface="Comic Sans MS" pitchFamily="66" charset="0"/>
              </a:rPr>
              <a:t> 	H</a:t>
            </a:r>
            <a:r>
              <a:rPr lang="fr-FR" sz="3200" baseline="-25000" dirty="0" smtClean="0">
                <a:latin typeface="Comic Sans MS" pitchFamily="66" charset="0"/>
              </a:rPr>
              <a:t>3</a:t>
            </a:r>
            <a:r>
              <a:rPr lang="fr-FR" sz="3200" dirty="0" smtClean="0">
                <a:latin typeface="Comic Sans MS" pitchFamily="66" charset="0"/>
              </a:rPr>
              <a:t>O</a:t>
            </a:r>
            <a:r>
              <a:rPr lang="fr-FR" sz="3200" baseline="30000" dirty="0" smtClean="0">
                <a:latin typeface="Comic Sans MS" pitchFamily="66" charset="0"/>
              </a:rPr>
              <a:t>+</a:t>
            </a:r>
            <a:r>
              <a:rPr lang="fr-FR" sz="3200" dirty="0" smtClean="0">
                <a:latin typeface="Comic Sans MS" pitchFamily="66" charset="0"/>
              </a:rPr>
              <a:t>/</a:t>
            </a:r>
            <a:r>
              <a:rPr lang="fr-FR" sz="3200" b="1" dirty="0" smtClean="0">
                <a:solidFill>
                  <a:srgbClr val="66FF33"/>
                </a:solidFill>
                <a:latin typeface="Comic Sans MS" pitchFamily="66" charset="0"/>
              </a:rPr>
              <a:t>H</a:t>
            </a:r>
            <a:r>
              <a:rPr lang="fr-FR" sz="3200" b="1" baseline="-25000" dirty="0" smtClean="0">
                <a:solidFill>
                  <a:srgbClr val="66FF33"/>
                </a:solidFill>
                <a:latin typeface="Comic Sans MS" pitchFamily="66" charset="0"/>
              </a:rPr>
              <a:t>2</a:t>
            </a:r>
            <a:r>
              <a:rPr lang="fr-FR" sz="3200" b="1" dirty="0" smtClean="0">
                <a:solidFill>
                  <a:srgbClr val="66FF33"/>
                </a:solidFill>
                <a:latin typeface="Comic Sans MS" pitchFamily="66" charset="0"/>
              </a:rPr>
              <a:t>O       Base</a:t>
            </a:r>
          </a:p>
          <a:p>
            <a:pPr marL="0" indent="0" algn="just">
              <a:lnSpc>
                <a:spcPct val="90000"/>
              </a:lnSpc>
              <a:buClr>
                <a:srgbClr val="00FF00"/>
              </a:buClr>
              <a:buNone/>
            </a:pPr>
            <a:r>
              <a:rPr lang="fr-FR" sz="3200" dirty="0" smtClean="0">
                <a:latin typeface="Comic Sans MS" pitchFamily="66" charset="0"/>
              </a:rPr>
              <a:t>H</a:t>
            </a:r>
            <a:r>
              <a:rPr lang="fr-FR" sz="3200" baseline="-25000" dirty="0" smtClean="0">
                <a:latin typeface="Comic Sans MS" pitchFamily="66" charset="0"/>
              </a:rPr>
              <a:t>2</a:t>
            </a:r>
            <a:r>
              <a:rPr lang="fr-FR" sz="3200" dirty="0" smtClean="0">
                <a:latin typeface="Comic Sans MS" pitchFamily="66" charset="0"/>
              </a:rPr>
              <a:t>O = OH</a:t>
            </a:r>
            <a:r>
              <a:rPr lang="fr-FR" sz="3200" baseline="30000" dirty="0" smtClean="0">
                <a:latin typeface="Comic Sans MS" pitchFamily="66" charset="0"/>
              </a:rPr>
              <a:t>-</a:t>
            </a:r>
            <a:r>
              <a:rPr lang="fr-FR" sz="3200" dirty="0" smtClean="0">
                <a:latin typeface="Comic Sans MS" pitchFamily="66" charset="0"/>
              </a:rPr>
              <a:t> + H</a:t>
            </a:r>
            <a:r>
              <a:rPr lang="fr-FR" sz="3200" baseline="30000" dirty="0" smtClean="0">
                <a:latin typeface="Comic Sans MS" pitchFamily="66" charset="0"/>
              </a:rPr>
              <a:t>+</a:t>
            </a:r>
            <a:r>
              <a:rPr lang="fr-FR" sz="3200" dirty="0" smtClean="0">
                <a:latin typeface="Comic Sans MS" pitchFamily="66" charset="0"/>
              </a:rPr>
              <a:t> 	</a:t>
            </a:r>
            <a:r>
              <a:rPr lang="fr-FR" sz="3200" b="1" dirty="0" smtClean="0">
                <a:solidFill>
                  <a:srgbClr val="FFFF00"/>
                </a:solidFill>
                <a:latin typeface="Comic Sans MS" pitchFamily="66" charset="0"/>
              </a:rPr>
              <a:t>H</a:t>
            </a:r>
            <a:r>
              <a:rPr lang="fr-FR" sz="3200" b="1" baseline="-25000" dirty="0" smtClean="0">
                <a:solidFill>
                  <a:srgbClr val="FFFF00"/>
                </a:solidFill>
                <a:latin typeface="Comic Sans MS" pitchFamily="66" charset="0"/>
              </a:rPr>
              <a:t>2</a:t>
            </a:r>
            <a:r>
              <a:rPr lang="fr-FR" sz="3200" b="1" dirty="0" smtClean="0">
                <a:solidFill>
                  <a:srgbClr val="FFFF00"/>
                </a:solidFill>
                <a:latin typeface="Comic Sans MS" pitchFamily="66" charset="0"/>
              </a:rPr>
              <a:t>O</a:t>
            </a:r>
            <a:r>
              <a:rPr lang="fr-FR" sz="3200" dirty="0" smtClean="0">
                <a:latin typeface="Comic Sans MS" pitchFamily="66" charset="0"/>
              </a:rPr>
              <a:t>/OH</a:t>
            </a:r>
            <a:r>
              <a:rPr lang="fr-FR" sz="3200" baseline="30000" dirty="0" smtClean="0">
                <a:latin typeface="Comic Sans MS" pitchFamily="66" charset="0"/>
              </a:rPr>
              <a:t>- </a:t>
            </a:r>
            <a:r>
              <a:rPr lang="fr-FR" sz="3200" dirty="0" smtClean="0">
                <a:latin typeface="Comic Sans MS" pitchFamily="66" charset="0"/>
              </a:rPr>
              <a:t>	   </a:t>
            </a:r>
            <a:r>
              <a:rPr lang="fr-FR" sz="3200" b="1" dirty="0" smtClean="0">
                <a:solidFill>
                  <a:srgbClr val="FFFF00"/>
                </a:solidFill>
                <a:latin typeface="Comic Sans MS" pitchFamily="66" charset="0"/>
              </a:rPr>
              <a:t>Acide</a:t>
            </a:r>
          </a:p>
          <a:p>
            <a:pPr marL="0" indent="0" algn="just">
              <a:lnSpc>
                <a:spcPct val="90000"/>
              </a:lnSpc>
              <a:buClr>
                <a:srgbClr val="00FF00"/>
              </a:buClr>
              <a:buNone/>
            </a:pPr>
            <a:endParaRPr lang="fr-FR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marL="0" indent="0" algn="just">
              <a:lnSpc>
                <a:spcPct val="90000"/>
              </a:lnSpc>
              <a:buClr>
                <a:srgbClr val="00FF00"/>
              </a:buClr>
              <a:buNone/>
            </a:pPr>
            <a:r>
              <a:rPr lang="fr-FR" b="1" dirty="0" smtClean="0">
                <a:latin typeface="Comic Sans MS" pitchFamily="66" charset="0"/>
              </a:rPr>
              <a:t>Acide cationique : </a:t>
            </a:r>
          </a:p>
          <a:p>
            <a:pPr marL="0" indent="0" algn="just">
              <a:lnSpc>
                <a:spcPct val="90000"/>
              </a:lnSpc>
              <a:buClr>
                <a:srgbClr val="00FF00"/>
              </a:buClr>
              <a:buNone/>
            </a:pPr>
            <a:r>
              <a:rPr lang="fr-FR" b="1" dirty="0" smtClean="0">
                <a:latin typeface="Comic Sans MS" pitchFamily="66" charset="0"/>
              </a:rPr>
              <a:t>H</a:t>
            </a:r>
            <a:r>
              <a:rPr lang="fr-FR" b="1" baseline="-25000" dirty="0" smtClean="0">
                <a:latin typeface="Comic Sans MS" pitchFamily="66" charset="0"/>
              </a:rPr>
              <a:t>2</a:t>
            </a:r>
            <a:r>
              <a:rPr lang="fr-FR" b="1" dirty="0" smtClean="0">
                <a:latin typeface="Comic Sans MS" pitchFamily="66" charset="0"/>
              </a:rPr>
              <a:t>S0</a:t>
            </a:r>
            <a:r>
              <a:rPr lang="fr-FR" b="1" baseline="-25000" dirty="0" smtClean="0">
                <a:latin typeface="Comic Sans MS" pitchFamily="66" charset="0"/>
              </a:rPr>
              <a:t>4</a:t>
            </a:r>
            <a:r>
              <a:rPr lang="fr-FR" b="1" dirty="0" smtClean="0">
                <a:latin typeface="Comic Sans MS" pitchFamily="66" charset="0"/>
              </a:rPr>
              <a:t>=HS0</a:t>
            </a:r>
            <a:r>
              <a:rPr lang="fr-FR" b="1" baseline="30000" dirty="0" smtClean="0">
                <a:latin typeface="Comic Sans MS" pitchFamily="66" charset="0"/>
              </a:rPr>
              <a:t>-</a:t>
            </a:r>
            <a:r>
              <a:rPr lang="fr-FR" b="1" baseline="-25000" dirty="0" smtClean="0">
                <a:latin typeface="Comic Sans MS" pitchFamily="66" charset="0"/>
              </a:rPr>
              <a:t>4 </a:t>
            </a:r>
            <a:r>
              <a:rPr lang="fr-FR" b="1" dirty="0" smtClean="0">
                <a:latin typeface="Comic Sans MS" pitchFamily="66" charset="0"/>
              </a:rPr>
              <a:t>+H</a:t>
            </a:r>
            <a:r>
              <a:rPr lang="fr-FR" b="1" baseline="30000" dirty="0" smtClean="0">
                <a:latin typeface="Comic Sans MS" pitchFamily="66" charset="0"/>
              </a:rPr>
              <a:t>+</a:t>
            </a:r>
            <a:r>
              <a:rPr lang="fr-FR" b="1" dirty="0" smtClean="0">
                <a:latin typeface="Comic Sans MS" pitchFamily="66" charset="0"/>
              </a:rPr>
              <a:t>   H</a:t>
            </a:r>
            <a:r>
              <a:rPr lang="fr-FR" b="1" baseline="-25000" dirty="0" smtClean="0">
                <a:latin typeface="Comic Sans MS" pitchFamily="66" charset="0"/>
              </a:rPr>
              <a:t>2</a:t>
            </a:r>
            <a:r>
              <a:rPr lang="fr-FR" b="1" dirty="0" smtClean="0">
                <a:latin typeface="Comic Sans MS" pitchFamily="66" charset="0"/>
              </a:rPr>
              <a:t>S0</a:t>
            </a:r>
            <a:r>
              <a:rPr lang="fr-FR" b="1" baseline="-25000" dirty="0" smtClean="0">
                <a:latin typeface="Comic Sans MS" pitchFamily="66" charset="0"/>
              </a:rPr>
              <a:t>4</a:t>
            </a:r>
            <a:r>
              <a:rPr lang="fr-FR" b="1" dirty="0" smtClean="0">
                <a:latin typeface="Comic Sans MS" pitchFamily="66" charset="0"/>
              </a:rPr>
              <a:t>/</a:t>
            </a:r>
            <a:r>
              <a:rPr lang="fr-FR" b="1" dirty="0" smtClean="0">
                <a:solidFill>
                  <a:srgbClr val="66FF33"/>
                </a:solidFill>
                <a:latin typeface="Comic Sans MS" pitchFamily="66" charset="0"/>
              </a:rPr>
              <a:t>HS0</a:t>
            </a:r>
            <a:r>
              <a:rPr lang="fr-FR" b="1" baseline="30000" dirty="0" smtClean="0">
                <a:solidFill>
                  <a:srgbClr val="66FF33"/>
                </a:solidFill>
                <a:latin typeface="Comic Sans MS" pitchFamily="66" charset="0"/>
              </a:rPr>
              <a:t>-</a:t>
            </a:r>
            <a:r>
              <a:rPr lang="fr-FR" b="1" baseline="-25000" dirty="0" smtClean="0">
                <a:solidFill>
                  <a:srgbClr val="66FF33"/>
                </a:solidFill>
                <a:latin typeface="Comic Sans MS" pitchFamily="66" charset="0"/>
              </a:rPr>
              <a:t>4    </a:t>
            </a:r>
            <a:r>
              <a:rPr lang="fr-FR" b="1" dirty="0" smtClean="0">
                <a:solidFill>
                  <a:srgbClr val="66FF33"/>
                </a:solidFill>
                <a:latin typeface="Comic Sans MS" pitchFamily="66" charset="0"/>
              </a:rPr>
              <a:t>Base</a:t>
            </a:r>
          </a:p>
          <a:p>
            <a:pPr marL="0" indent="0" algn="just">
              <a:lnSpc>
                <a:spcPct val="90000"/>
              </a:lnSpc>
              <a:buClr>
                <a:srgbClr val="00FF00"/>
              </a:buClr>
              <a:buNone/>
            </a:pPr>
            <a:r>
              <a:rPr lang="fr-FR" b="1" dirty="0" smtClean="0">
                <a:latin typeface="Comic Sans MS" pitchFamily="66" charset="0"/>
              </a:rPr>
              <a:t>HS0</a:t>
            </a:r>
            <a:r>
              <a:rPr lang="fr-FR" b="1" baseline="30000" dirty="0" smtClean="0">
                <a:latin typeface="Comic Sans MS" pitchFamily="66" charset="0"/>
              </a:rPr>
              <a:t>-</a:t>
            </a:r>
            <a:r>
              <a:rPr lang="fr-FR" b="1" baseline="-25000" dirty="0" smtClean="0">
                <a:latin typeface="Comic Sans MS" pitchFamily="66" charset="0"/>
              </a:rPr>
              <a:t>4</a:t>
            </a:r>
            <a:r>
              <a:rPr lang="fr-FR" b="1" dirty="0" smtClean="0">
                <a:latin typeface="Comic Sans MS" pitchFamily="66" charset="0"/>
              </a:rPr>
              <a:t>=S0</a:t>
            </a:r>
            <a:r>
              <a:rPr lang="fr-FR" b="1" baseline="30000" dirty="0" smtClean="0">
                <a:latin typeface="Comic Sans MS" pitchFamily="66" charset="0"/>
              </a:rPr>
              <a:t>-</a:t>
            </a:r>
            <a:r>
              <a:rPr lang="fr-FR" b="1" baseline="-25000" dirty="0" smtClean="0">
                <a:latin typeface="Comic Sans MS" pitchFamily="66" charset="0"/>
              </a:rPr>
              <a:t>4  </a:t>
            </a:r>
            <a:r>
              <a:rPr lang="fr-FR" b="1" dirty="0" smtClean="0">
                <a:latin typeface="Comic Sans MS" pitchFamily="66" charset="0"/>
              </a:rPr>
              <a:t>+H</a:t>
            </a:r>
            <a:r>
              <a:rPr lang="fr-FR" b="1" baseline="30000" dirty="0" smtClean="0">
                <a:latin typeface="Comic Sans MS" pitchFamily="66" charset="0"/>
              </a:rPr>
              <a:t>+	 </a:t>
            </a:r>
            <a:r>
              <a:rPr lang="fr-FR" b="1" dirty="0" smtClean="0">
                <a:solidFill>
                  <a:srgbClr val="FFFF00"/>
                </a:solidFill>
                <a:latin typeface="Comic Sans MS" pitchFamily="66" charset="0"/>
              </a:rPr>
              <a:t>HS0</a:t>
            </a:r>
            <a:r>
              <a:rPr lang="fr-FR" b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fr-FR" b="1" baseline="-25000" dirty="0" smtClean="0">
                <a:solidFill>
                  <a:srgbClr val="FFFF00"/>
                </a:solidFill>
                <a:latin typeface="Comic Sans MS" pitchFamily="66" charset="0"/>
              </a:rPr>
              <a:t>4</a:t>
            </a:r>
            <a:r>
              <a:rPr lang="fr-FR" b="1" dirty="0" smtClean="0">
                <a:latin typeface="Comic Sans MS" pitchFamily="66" charset="0"/>
              </a:rPr>
              <a:t>/S0</a:t>
            </a:r>
            <a:r>
              <a:rPr lang="fr-FR" b="1" baseline="30000" dirty="0" smtClean="0">
                <a:latin typeface="Comic Sans MS" pitchFamily="66" charset="0"/>
              </a:rPr>
              <a:t>-</a:t>
            </a:r>
            <a:r>
              <a:rPr lang="fr-FR" b="1" baseline="-25000" dirty="0" smtClean="0">
                <a:latin typeface="Comic Sans MS" pitchFamily="66" charset="0"/>
              </a:rPr>
              <a:t>4      </a:t>
            </a:r>
            <a:r>
              <a:rPr lang="fr-FR" b="1" dirty="0" smtClean="0">
                <a:solidFill>
                  <a:srgbClr val="FFFF00"/>
                </a:solidFill>
                <a:latin typeface="Comic Sans MS" pitchFamily="66" charset="0"/>
              </a:rPr>
              <a:t>Acide</a:t>
            </a:r>
            <a:endParaRPr lang="fr-FR" b="1" dirty="0">
              <a:solidFill>
                <a:srgbClr val="66FF33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3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3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3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73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73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73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73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73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2" grpId="0" animBg="1"/>
      <p:bldP spid="373763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0"/>
            <a:ext cx="8153400" cy="1044595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b="1" dirty="0" smtClean="0">
                <a:solidFill>
                  <a:srgbClr val="66FF33"/>
                </a:solidFill>
                <a:latin typeface="Comic Sans MS" pitchFamily="66" charset="0"/>
              </a:rPr>
              <a:t>Les protéines</a:t>
            </a:r>
            <a:endParaRPr lang="fr-FR" b="1" dirty="0">
              <a:solidFill>
                <a:srgbClr val="66FF33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5214974"/>
          </a:xfrm>
        </p:spPr>
        <p:txBody>
          <a:bodyPr/>
          <a:lstStyle/>
          <a:p>
            <a:pPr marL="0" indent="0" algn="just">
              <a:buClr>
                <a:srgbClr val="FFFF00"/>
              </a:buClr>
              <a:buFont typeface="Wingdings" pitchFamily="2" charset="2"/>
              <a:buChar char="Ø"/>
            </a:pP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En milieu </a:t>
            </a:r>
            <a:r>
              <a:rPr lang="fr-FR" sz="4000" b="1" dirty="0" smtClean="0">
                <a:solidFill>
                  <a:srgbClr val="00FFFF"/>
                </a:solidFill>
                <a:latin typeface="Comic Sans MS" pitchFamily="66" charset="0"/>
              </a:rPr>
              <a:t>acide</a:t>
            </a:r>
            <a:r>
              <a:rPr lang="fr-FR" sz="4000" dirty="0" smtClean="0">
                <a:solidFill>
                  <a:srgbClr val="00FFFF"/>
                </a:solidFill>
                <a:latin typeface="Comic Sans MS" pitchFamily="66" charset="0"/>
              </a:rPr>
              <a:t>,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 elles se comportent comme une </a:t>
            </a:r>
            <a:r>
              <a:rPr lang="fr-FR" sz="4000" b="1" dirty="0" smtClean="0">
                <a:solidFill>
                  <a:srgbClr val="00FFFF"/>
                </a:solidFill>
                <a:latin typeface="Comic Sans MS" pitchFamily="66" charset="0"/>
              </a:rPr>
              <a:t>base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 :</a:t>
            </a:r>
          </a:p>
          <a:p>
            <a:pPr marL="0" indent="0" algn="just">
              <a:buNone/>
            </a:pPr>
            <a:r>
              <a:rPr lang="fr-FR" sz="4000" dirty="0" err="1" smtClean="0">
                <a:solidFill>
                  <a:srgbClr val="FFFF00"/>
                </a:solidFill>
                <a:latin typeface="Comic Sans MS" pitchFamily="66" charset="0"/>
              </a:rPr>
              <a:t>Prot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 </a:t>
            </a:r>
            <a:r>
              <a:rPr lang="fr-FR" sz="4000" dirty="0" err="1" smtClean="0">
                <a:solidFill>
                  <a:srgbClr val="66FF33"/>
                </a:solidFill>
                <a:latin typeface="Comic Sans MS" pitchFamily="66" charset="0"/>
                <a:sym typeface="Symbol"/>
              </a:rPr>
              <a:t>Prot</a:t>
            </a:r>
            <a:r>
              <a:rPr lang="fr-FR" sz="4000" baseline="30000" dirty="0" smtClean="0">
                <a:solidFill>
                  <a:srgbClr val="66FF33"/>
                </a:solidFill>
                <a:latin typeface="Comic Sans MS" pitchFamily="66" charset="0"/>
                <a:sym typeface="Symbol"/>
              </a:rPr>
              <a:t>+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 + OH</a:t>
            </a:r>
            <a:r>
              <a:rPr lang="fr-FR" sz="4000" baseline="30000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- 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 (constante K</a:t>
            </a:r>
            <a:r>
              <a:rPr lang="fr-FR" sz="4000" baseline="-25000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B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) Migration vers </a:t>
            </a:r>
            <a:r>
              <a:rPr lang="fr-FR" sz="4000" dirty="0" smtClean="0">
                <a:solidFill>
                  <a:srgbClr val="66FF33"/>
                </a:solidFill>
                <a:latin typeface="Comic Sans MS" pitchFamily="66" charset="0"/>
                <a:sym typeface="Symbol"/>
              </a:rPr>
              <a:t>cathode</a:t>
            </a:r>
          </a:p>
          <a:p>
            <a:pPr marL="0" indent="0" algn="just">
              <a:buClr>
                <a:srgbClr val="FFFF00"/>
              </a:buClr>
              <a:buFont typeface="Wingdings" pitchFamily="2" charset="2"/>
              <a:buChar char="Ø"/>
            </a:pP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En milieu </a:t>
            </a:r>
            <a:r>
              <a:rPr lang="fr-FR" sz="4000" b="1" dirty="0" smtClean="0">
                <a:solidFill>
                  <a:srgbClr val="00FFFF"/>
                </a:solidFill>
                <a:latin typeface="Comic Sans MS" pitchFamily="66" charset="0"/>
              </a:rPr>
              <a:t>basique</a:t>
            </a:r>
            <a:r>
              <a:rPr lang="fr-FR" sz="4000" dirty="0" smtClean="0">
                <a:solidFill>
                  <a:srgbClr val="00FFFF"/>
                </a:solidFill>
                <a:latin typeface="Comic Sans MS" pitchFamily="66" charset="0"/>
              </a:rPr>
              <a:t>,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 elles se comportent comme un  </a:t>
            </a:r>
            <a:r>
              <a:rPr lang="fr-FR" sz="4000" b="1" dirty="0" smtClean="0">
                <a:solidFill>
                  <a:srgbClr val="00FFFF"/>
                </a:solidFill>
                <a:latin typeface="Comic Sans MS" pitchFamily="66" charset="0"/>
              </a:rPr>
              <a:t>acide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:</a:t>
            </a:r>
          </a:p>
          <a:p>
            <a:pPr marL="0" indent="0" algn="just">
              <a:buNone/>
            </a:pPr>
            <a:r>
              <a:rPr lang="fr-FR" sz="4000" dirty="0" err="1" smtClean="0">
                <a:solidFill>
                  <a:srgbClr val="FFFF00"/>
                </a:solidFill>
                <a:latin typeface="Comic Sans MS" pitchFamily="66" charset="0"/>
              </a:rPr>
              <a:t>Prot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 </a:t>
            </a:r>
            <a:r>
              <a:rPr lang="fr-FR" sz="4000" dirty="0" err="1" smtClean="0">
                <a:solidFill>
                  <a:srgbClr val="66FF33"/>
                </a:solidFill>
                <a:latin typeface="Comic Sans MS" pitchFamily="66" charset="0"/>
                <a:sym typeface="Symbol"/>
              </a:rPr>
              <a:t>Prot</a:t>
            </a:r>
            <a:r>
              <a:rPr lang="fr-FR" sz="4000" baseline="30000" dirty="0" smtClean="0">
                <a:solidFill>
                  <a:srgbClr val="66FF33"/>
                </a:solidFill>
                <a:latin typeface="Comic Sans MS" pitchFamily="66" charset="0"/>
                <a:sym typeface="Symbol"/>
              </a:rPr>
              <a:t>-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 + H</a:t>
            </a:r>
            <a:r>
              <a:rPr lang="fr-FR" sz="4000" baseline="30000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+ 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(constante K</a:t>
            </a:r>
            <a:r>
              <a:rPr lang="fr-FR" sz="4000" baseline="-25000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A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) Migration vers </a:t>
            </a:r>
            <a:r>
              <a:rPr lang="fr-FR" sz="4000" dirty="0" smtClean="0">
                <a:solidFill>
                  <a:srgbClr val="66FF33"/>
                </a:solidFill>
                <a:latin typeface="Comic Sans MS" pitchFamily="66" charset="0"/>
                <a:sym typeface="Symbol"/>
              </a:rPr>
              <a:t>anode</a:t>
            </a:r>
          </a:p>
          <a:p>
            <a:pPr marL="0" indent="0" algn="just">
              <a:buNone/>
            </a:pPr>
            <a:endParaRPr lang="fr-FR" sz="400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53400" cy="1044595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b="1" dirty="0" smtClean="0">
                <a:solidFill>
                  <a:srgbClr val="66FF33"/>
                </a:solidFill>
                <a:latin typeface="Comic Sans MS" pitchFamily="66" charset="0"/>
              </a:rPr>
              <a:t>pH isoélectrique</a:t>
            </a:r>
            <a:endParaRPr lang="fr-FR" b="1" dirty="0">
              <a:solidFill>
                <a:srgbClr val="66FF33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857364"/>
            <a:ext cx="8715436" cy="4429156"/>
          </a:xfrm>
        </p:spPr>
        <p:txBody>
          <a:bodyPr/>
          <a:lstStyle/>
          <a:p>
            <a:pPr marL="0" indent="0" algn="just">
              <a:buNone/>
            </a:pP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La protéine ne migre pas sous l’action d’un champ électrique car elle est </a:t>
            </a:r>
            <a:r>
              <a:rPr lang="fr-FR" sz="4000" b="1" dirty="0" smtClean="0">
                <a:solidFill>
                  <a:srgbClr val="66FF33"/>
                </a:solidFill>
                <a:latin typeface="Comic Sans MS" pitchFamily="66" charset="0"/>
              </a:rPr>
              <a:t>électriquement neutre</a:t>
            </a:r>
          </a:p>
          <a:p>
            <a:pPr marL="0" indent="0" algn="just">
              <a:buNone/>
            </a:pPr>
            <a:endParaRPr lang="fr-FR" sz="4000" dirty="0">
              <a:solidFill>
                <a:srgbClr val="66FF33"/>
              </a:solidFill>
              <a:latin typeface="Comic Sans MS" pitchFamily="66" charset="0"/>
            </a:endParaRPr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/>
        </p:nvGraphicFramePr>
        <p:xfrm>
          <a:off x="1500166" y="3857628"/>
          <a:ext cx="6291153" cy="2143140"/>
        </p:xfrm>
        <a:graphic>
          <a:graphicData uri="http://schemas.openxmlformats.org/presentationml/2006/ole">
            <p:oleObj spid="_x0000_s357378" name="Équation" r:id="rId3" imgW="1155600" imgH="39348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153400" cy="1044595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b="1" dirty="0" smtClean="0">
                <a:solidFill>
                  <a:srgbClr val="66FF33"/>
                </a:solidFill>
                <a:latin typeface="Comic Sans MS" pitchFamily="66" charset="0"/>
              </a:rPr>
              <a:t>Solution tampon</a:t>
            </a:r>
            <a:endParaRPr lang="fr-FR" b="1" dirty="0">
              <a:solidFill>
                <a:srgbClr val="66FF33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3400" y="1643050"/>
            <a:ext cx="8153400" cy="4224350"/>
          </a:xfrm>
        </p:spPr>
        <p:txBody>
          <a:bodyPr/>
          <a:lstStyle/>
          <a:p>
            <a:pPr marL="0" indent="0" algn="just">
              <a:buNone/>
            </a:pPr>
            <a:r>
              <a:rPr lang="fr-FR" sz="4000" dirty="0" smtClean="0">
                <a:latin typeface="Comic Sans MS" pitchFamily="66" charset="0"/>
              </a:rPr>
              <a:t>C’est une solution qui a la propriété de 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peu modifier </a:t>
            </a:r>
            <a:r>
              <a:rPr lang="fr-FR" sz="4000" dirty="0" smtClean="0">
                <a:latin typeface="Comic Sans MS" pitchFamily="66" charset="0"/>
              </a:rPr>
              <a:t>son pH pour de grandes variations de sa concentration en ions H</a:t>
            </a:r>
            <a:r>
              <a:rPr lang="fr-FR" sz="4000" baseline="30000" dirty="0" smtClean="0">
                <a:latin typeface="Comic Sans MS" pitchFamily="66" charset="0"/>
              </a:rPr>
              <a:t>+</a:t>
            </a:r>
            <a:r>
              <a:rPr lang="fr-FR" sz="4000" dirty="0" smtClean="0">
                <a:latin typeface="Comic Sans MS" pitchFamily="66" charset="0"/>
              </a:rPr>
              <a:t>.</a:t>
            </a:r>
          </a:p>
          <a:p>
            <a:pPr marL="0" indent="0" algn="just">
              <a:buNone/>
            </a:pPr>
            <a:r>
              <a:rPr lang="fr-FR" sz="4000" dirty="0" smtClean="0">
                <a:latin typeface="Comic Sans MS" pitchFamily="66" charset="0"/>
              </a:rPr>
              <a:t>Elle est définie par son 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</a:rPr>
              <a:t>pouvoir tampon   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 =  [H</a:t>
            </a:r>
            <a:r>
              <a:rPr lang="fr-FR" sz="4000" baseline="30000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+</a:t>
            </a:r>
            <a:r>
              <a:rPr lang="fr-FR" sz="4000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] / pH</a:t>
            </a:r>
            <a:endParaRPr lang="fr-FR" sz="400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14290"/>
            <a:ext cx="8153400" cy="1401785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00FF00"/>
                </a:solidFill>
                <a:latin typeface="Comic Sans MS" pitchFamily="66" charset="0"/>
              </a:rPr>
              <a:t>Neutralisation d’un acide fort par une base forte</a:t>
            </a:r>
          </a:p>
        </p:txBody>
      </p:sp>
      <p:graphicFrame>
        <p:nvGraphicFramePr>
          <p:cNvPr id="183304" name="Object 8"/>
          <p:cNvGraphicFramePr>
            <a:graphicFrameLocks noChangeAspect="1"/>
          </p:cNvGraphicFramePr>
          <p:nvPr>
            <p:ph idx="1"/>
          </p:nvPr>
        </p:nvGraphicFramePr>
        <p:xfrm>
          <a:off x="1285852" y="1928802"/>
          <a:ext cx="5191838" cy="1408211"/>
        </p:xfrm>
        <a:graphic>
          <a:graphicData uri="http://schemas.openxmlformats.org/presentationml/2006/ole">
            <p:oleObj spid="_x0000_s215042" name="Équation" r:id="rId3" imgW="3276360" imgH="888840" progId="Equation.3">
              <p:embed/>
            </p:oleObj>
          </a:graphicData>
        </a:graphic>
      </p:graphicFrame>
      <p:graphicFrame>
        <p:nvGraphicFramePr>
          <p:cNvPr id="183305" name="Object 9"/>
          <p:cNvGraphicFramePr>
            <a:graphicFrameLocks noChangeAspect="1"/>
          </p:cNvGraphicFramePr>
          <p:nvPr/>
        </p:nvGraphicFramePr>
        <p:xfrm>
          <a:off x="1285852" y="3429000"/>
          <a:ext cx="6318250" cy="963612"/>
        </p:xfrm>
        <a:graphic>
          <a:graphicData uri="http://schemas.openxmlformats.org/presentationml/2006/ole">
            <p:oleObj spid="_x0000_s215043" name="Équation" r:id="rId4" imgW="3162240" imgH="482400" progId="Equation.3">
              <p:embed/>
            </p:oleObj>
          </a:graphicData>
        </a:graphic>
      </p:graphicFrame>
      <p:graphicFrame>
        <p:nvGraphicFramePr>
          <p:cNvPr id="183307" name="Object 11"/>
          <p:cNvGraphicFramePr>
            <a:graphicFrameLocks noChangeAspect="1"/>
          </p:cNvGraphicFramePr>
          <p:nvPr/>
        </p:nvGraphicFramePr>
        <p:xfrm>
          <a:off x="1285852" y="4500570"/>
          <a:ext cx="2232025" cy="457200"/>
        </p:xfrm>
        <a:graphic>
          <a:graphicData uri="http://schemas.openxmlformats.org/presentationml/2006/ole">
            <p:oleObj spid="_x0000_s215044" name="Équation" r:id="rId5" imgW="1117440" imgH="228600" progId="Equation.3">
              <p:embed/>
            </p:oleObj>
          </a:graphicData>
        </a:graphic>
      </p:graphicFrame>
      <p:graphicFrame>
        <p:nvGraphicFramePr>
          <p:cNvPr id="183308" name="Object 12"/>
          <p:cNvGraphicFramePr>
            <a:graphicFrameLocks noChangeAspect="1"/>
          </p:cNvGraphicFramePr>
          <p:nvPr/>
        </p:nvGraphicFramePr>
        <p:xfrm>
          <a:off x="1285852" y="5072074"/>
          <a:ext cx="6572250" cy="912812"/>
        </p:xfrm>
        <a:graphic>
          <a:graphicData uri="http://schemas.openxmlformats.org/presentationml/2006/ole">
            <p:oleObj spid="_x0000_s215045" name="Équation" r:id="rId6" imgW="3288960" imgH="45720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430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430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430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3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33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3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33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3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3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0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ctr"/>
            <a:r>
              <a:rPr lang="fr-FR" sz="54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SOLVANT-SOLUTE</a:t>
            </a:r>
            <a:endParaRPr lang="fr-FR" sz="5400" b="1" dirty="0">
              <a:solidFill>
                <a:srgbClr val="66FF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Low">
              <a:buNone/>
            </a:pPr>
            <a:r>
              <a:rPr lang="fr-FR" sz="4400" dirty="0">
                <a:latin typeface="Comic Sans MS" pitchFamily="66" charset="0"/>
              </a:rPr>
              <a:t>Une seule phase : </a:t>
            </a:r>
            <a:r>
              <a:rPr lang="fr-FR" sz="4400" b="1" dirty="0">
                <a:latin typeface="Comic Sans MS" pitchFamily="66" charset="0"/>
              </a:rPr>
              <a:t>Solvant (</a:t>
            </a:r>
            <a:r>
              <a:rPr lang="fr-FR" sz="4400" dirty="0">
                <a:latin typeface="Comic Sans MS" pitchFamily="66" charset="0"/>
              </a:rPr>
              <a:t>Grande proportion)</a:t>
            </a:r>
            <a:r>
              <a:rPr lang="fr-FR" sz="4400" b="1" dirty="0">
                <a:latin typeface="Comic Sans MS" pitchFamily="66" charset="0"/>
              </a:rPr>
              <a:t> + </a:t>
            </a:r>
            <a:r>
              <a:rPr lang="fr-FR" sz="4400" b="1" dirty="0">
                <a:solidFill>
                  <a:schemeClr val="folHlink"/>
                </a:solidFill>
                <a:latin typeface="Comic Sans MS" pitchFamily="66" charset="0"/>
              </a:rPr>
              <a:t>Soluté</a:t>
            </a:r>
          </a:p>
          <a:p>
            <a:endParaRPr lang="fr-FR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8153400" cy="779463"/>
          </a:xfrm>
          <a:solidFill>
            <a:srgbClr val="0066FF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00FF00"/>
                </a:solidFill>
                <a:latin typeface="Comic Sans MS" pitchFamily="66" charset="0"/>
              </a:rPr>
              <a:t>Exemple </a:t>
            </a:r>
            <a:r>
              <a:rPr lang="fr-FR" sz="4800" b="1" dirty="0" smtClean="0">
                <a:solidFill>
                  <a:srgbClr val="00FF00"/>
                </a:solidFill>
                <a:latin typeface="Comic Sans MS" pitchFamily="66" charset="0"/>
              </a:rPr>
              <a:t>12</a:t>
            </a:r>
            <a:endParaRPr lang="fr-FR" sz="4800" b="1" dirty="0">
              <a:solidFill>
                <a:srgbClr val="00FF00"/>
              </a:solidFill>
              <a:latin typeface="Comic Sans MS" pitchFamily="66" charset="0"/>
            </a:endParaRP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84313"/>
            <a:ext cx="8153400" cy="4383087"/>
          </a:xfrm>
        </p:spPr>
        <p:txBody>
          <a:bodyPr/>
          <a:lstStyle/>
          <a:p>
            <a:pPr marL="0" indent="0" algn="justLow">
              <a:buFont typeface="Wingdings" pitchFamily="2" charset="2"/>
              <a:buNone/>
            </a:pPr>
            <a:r>
              <a:rPr lang="fr-FR" dirty="0">
                <a:latin typeface="Comic Sans MS" pitchFamily="66" charset="0"/>
              </a:rPr>
              <a:t>Calculer le pH des solutions aqueuses suivantes préparées à partir de :</a:t>
            </a:r>
          </a:p>
          <a:p>
            <a:pPr marL="0" indent="0" algn="justLow">
              <a:buFont typeface="Wingdings" pitchFamily="2" charset="2"/>
              <a:buNone/>
            </a:pPr>
            <a:r>
              <a:rPr lang="fr-FR" dirty="0">
                <a:latin typeface="Comic Sans MS" pitchFamily="66" charset="0"/>
              </a:rPr>
              <a:t>			</a:t>
            </a:r>
            <a:r>
              <a:rPr lang="fr-FR" dirty="0" err="1">
                <a:latin typeface="Comic Sans MS" pitchFamily="66" charset="0"/>
              </a:rPr>
              <a:t>HCl</a:t>
            </a:r>
            <a:r>
              <a:rPr lang="fr-FR" dirty="0">
                <a:latin typeface="Comic Sans MS" pitchFamily="66" charset="0"/>
              </a:rPr>
              <a:t>                         </a:t>
            </a:r>
            <a:r>
              <a:rPr lang="fr-FR" dirty="0" err="1" smtClean="0">
                <a:latin typeface="Comic Sans MS" pitchFamily="66" charset="0"/>
              </a:rPr>
              <a:t>NaOH</a:t>
            </a:r>
            <a:endParaRPr lang="fr-FR" dirty="0">
              <a:latin typeface="Comic Sans MS" pitchFamily="66" charset="0"/>
            </a:endParaRPr>
          </a:p>
          <a:p>
            <a:pPr marL="0" indent="0" algn="justLow">
              <a:buFont typeface="Wingdings" pitchFamily="2" charset="2"/>
              <a:buNone/>
            </a:pPr>
            <a:r>
              <a:rPr lang="fr-FR" dirty="0">
                <a:latin typeface="Comic Sans MS" pitchFamily="66" charset="0"/>
              </a:rPr>
              <a:t>A: 30 ml   </a:t>
            </a:r>
            <a:r>
              <a:rPr lang="fr-FR" dirty="0">
                <a:solidFill>
                  <a:srgbClr val="00FF00"/>
                </a:solidFill>
                <a:latin typeface="Comic Sans MS" pitchFamily="66" charset="0"/>
              </a:rPr>
              <a:t>0,1 </a:t>
            </a:r>
            <a:r>
              <a:rPr lang="fr-FR" dirty="0" err="1">
                <a:solidFill>
                  <a:srgbClr val="00FF00"/>
                </a:solidFill>
                <a:latin typeface="Comic Sans MS" pitchFamily="66" charset="0"/>
              </a:rPr>
              <a:t>mol.L</a:t>
            </a:r>
            <a:r>
              <a:rPr lang="fr-FR" baseline="30000" dirty="0">
                <a:solidFill>
                  <a:srgbClr val="00FF00"/>
                </a:solidFill>
                <a:latin typeface="Comic Sans MS" pitchFamily="66" charset="0"/>
              </a:rPr>
              <a:t>-1</a:t>
            </a:r>
            <a:r>
              <a:rPr lang="fr-FR" dirty="0">
                <a:latin typeface="Comic Sans MS" pitchFamily="66" charset="0"/>
              </a:rPr>
              <a:t>   + 20 ml    </a:t>
            </a:r>
            <a:r>
              <a:rPr lang="fr-FR" dirty="0">
                <a:solidFill>
                  <a:srgbClr val="00FF00"/>
                </a:solidFill>
                <a:latin typeface="Comic Sans MS" pitchFamily="66" charset="0"/>
              </a:rPr>
              <a:t>0,1 </a:t>
            </a:r>
            <a:r>
              <a:rPr lang="fr-FR" dirty="0" err="1">
                <a:solidFill>
                  <a:srgbClr val="00FF00"/>
                </a:solidFill>
                <a:latin typeface="Comic Sans MS" pitchFamily="66" charset="0"/>
              </a:rPr>
              <a:t>mol.L</a:t>
            </a:r>
            <a:r>
              <a:rPr lang="fr-FR" baseline="30000" dirty="0">
                <a:solidFill>
                  <a:srgbClr val="00FF00"/>
                </a:solidFill>
                <a:latin typeface="Comic Sans MS" pitchFamily="66" charset="0"/>
              </a:rPr>
              <a:t>-1</a:t>
            </a:r>
            <a:r>
              <a:rPr lang="fr-FR" dirty="0">
                <a:latin typeface="Comic Sans MS" pitchFamily="66" charset="0"/>
              </a:rPr>
              <a:t> </a:t>
            </a:r>
          </a:p>
          <a:p>
            <a:pPr marL="0" indent="0" algn="justLow">
              <a:buFont typeface="Wingdings" pitchFamily="2" charset="2"/>
              <a:buNone/>
            </a:pPr>
            <a:r>
              <a:rPr lang="fr-FR" dirty="0">
                <a:latin typeface="Comic Sans MS" pitchFamily="66" charset="0"/>
              </a:rPr>
              <a:t>B: 20 ml   </a:t>
            </a:r>
            <a:r>
              <a:rPr lang="fr-FR" dirty="0">
                <a:solidFill>
                  <a:srgbClr val="00FF00"/>
                </a:solidFill>
                <a:latin typeface="Comic Sans MS" pitchFamily="66" charset="0"/>
              </a:rPr>
              <a:t>0,1 </a:t>
            </a:r>
            <a:r>
              <a:rPr lang="fr-FR" dirty="0" err="1">
                <a:solidFill>
                  <a:srgbClr val="00FF00"/>
                </a:solidFill>
                <a:latin typeface="Comic Sans MS" pitchFamily="66" charset="0"/>
              </a:rPr>
              <a:t>mol.L</a:t>
            </a:r>
            <a:r>
              <a:rPr lang="fr-FR" baseline="30000" dirty="0">
                <a:solidFill>
                  <a:srgbClr val="00FF00"/>
                </a:solidFill>
                <a:latin typeface="Comic Sans MS" pitchFamily="66" charset="0"/>
              </a:rPr>
              <a:t>-1</a:t>
            </a:r>
            <a:r>
              <a:rPr lang="fr-FR" dirty="0">
                <a:latin typeface="Comic Sans MS" pitchFamily="66" charset="0"/>
              </a:rPr>
              <a:t>   + 30 ml    </a:t>
            </a:r>
            <a:r>
              <a:rPr lang="fr-FR" dirty="0">
                <a:solidFill>
                  <a:srgbClr val="00FF00"/>
                </a:solidFill>
                <a:latin typeface="Comic Sans MS" pitchFamily="66" charset="0"/>
              </a:rPr>
              <a:t>0,1 </a:t>
            </a:r>
            <a:r>
              <a:rPr lang="fr-FR" dirty="0" err="1">
                <a:solidFill>
                  <a:srgbClr val="00FF00"/>
                </a:solidFill>
                <a:latin typeface="Comic Sans MS" pitchFamily="66" charset="0"/>
              </a:rPr>
              <a:t>mol.L</a:t>
            </a:r>
            <a:r>
              <a:rPr lang="fr-FR" baseline="30000" dirty="0">
                <a:solidFill>
                  <a:srgbClr val="00FF00"/>
                </a:solidFill>
                <a:latin typeface="Comic Sans MS" pitchFamily="66" charset="0"/>
              </a:rPr>
              <a:t>-1</a:t>
            </a:r>
            <a:r>
              <a:rPr lang="fr-FR" dirty="0">
                <a:latin typeface="Comic Sans MS" pitchFamily="66" charset="0"/>
              </a:rPr>
              <a:t> </a:t>
            </a:r>
          </a:p>
          <a:p>
            <a:pPr marL="0" indent="0" algn="justLow">
              <a:buFont typeface="Wingdings" pitchFamily="2" charset="2"/>
              <a:buNone/>
            </a:pPr>
            <a:r>
              <a:rPr lang="fr-FR" dirty="0">
                <a:latin typeface="Comic Sans MS" pitchFamily="66" charset="0"/>
              </a:rPr>
              <a:t>C: 25 ml   </a:t>
            </a:r>
            <a:r>
              <a:rPr lang="fr-FR" dirty="0">
                <a:solidFill>
                  <a:srgbClr val="00FF00"/>
                </a:solidFill>
                <a:latin typeface="Comic Sans MS" pitchFamily="66" charset="0"/>
              </a:rPr>
              <a:t>0,1 </a:t>
            </a:r>
            <a:r>
              <a:rPr lang="fr-FR" dirty="0" err="1">
                <a:solidFill>
                  <a:srgbClr val="00FF00"/>
                </a:solidFill>
                <a:latin typeface="Comic Sans MS" pitchFamily="66" charset="0"/>
              </a:rPr>
              <a:t>mol.L</a:t>
            </a:r>
            <a:r>
              <a:rPr lang="fr-FR" baseline="30000" dirty="0">
                <a:solidFill>
                  <a:srgbClr val="00FF00"/>
                </a:solidFill>
                <a:latin typeface="Comic Sans MS" pitchFamily="66" charset="0"/>
              </a:rPr>
              <a:t>-1</a:t>
            </a:r>
            <a:r>
              <a:rPr lang="fr-FR" dirty="0">
                <a:latin typeface="Comic Sans MS" pitchFamily="66" charset="0"/>
              </a:rPr>
              <a:t>   + 25 ml    </a:t>
            </a:r>
            <a:r>
              <a:rPr lang="fr-FR" dirty="0">
                <a:solidFill>
                  <a:srgbClr val="00FF00"/>
                </a:solidFill>
                <a:latin typeface="Comic Sans MS" pitchFamily="66" charset="0"/>
              </a:rPr>
              <a:t>0,1 </a:t>
            </a:r>
            <a:r>
              <a:rPr lang="fr-FR" dirty="0" err="1">
                <a:solidFill>
                  <a:srgbClr val="00FF00"/>
                </a:solidFill>
                <a:latin typeface="Comic Sans MS" pitchFamily="66" charset="0"/>
              </a:rPr>
              <a:t>mol.L</a:t>
            </a:r>
            <a:r>
              <a:rPr lang="fr-FR" baseline="30000" dirty="0">
                <a:solidFill>
                  <a:srgbClr val="00FF00"/>
                </a:solidFill>
                <a:latin typeface="Comic Sans MS" pitchFamily="66" charset="0"/>
              </a:rPr>
              <a:t>-1</a:t>
            </a:r>
          </a:p>
          <a:p>
            <a:pPr marL="0" indent="0" algn="justLow">
              <a:buFont typeface="Wingdings" pitchFamily="2" charset="2"/>
              <a:buNone/>
            </a:pPr>
            <a:r>
              <a:rPr lang="fr-FR" dirty="0">
                <a:latin typeface="Comic Sans MS" pitchFamily="66" charset="0"/>
              </a:rPr>
              <a:t>D</a:t>
            </a:r>
            <a:r>
              <a:rPr lang="fr-FR" baseline="30000" dirty="0">
                <a:solidFill>
                  <a:srgbClr val="00FF00"/>
                </a:solidFill>
                <a:latin typeface="Comic Sans MS" pitchFamily="66" charset="0"/>
              </a:rPr>
              <a:t>:</a:t>
            </a:r>
            <a:r>
              <a:rPr lang="fr-FR" dirty="0">
                <a:latin typeface="Comic Sans MS" pitchFamily="66" charset="0"/>
              </a:rPr>
              <a:t> 150 ml   </a:t>
            </a:r>
            <a:r>
              <a:rPr lang="fr-FR" dirty="0">
                <a:solidFill>
                  <a:srgbClr val="00FF00"/>
                </a:solidFill>
                <a:latin typeface="Comic Sans MS" pitchFamily="66" charset="0"/>
              </a:rPr>
              <a:t>0,1 </a:t>
            </a:r>
            <a:r>
              <a:rPr lang="fr-FR" dirty="0" err="1">
                <a:solidFill>
                  <a:srgbClr val="00FF00"/>
                </a:solidFill>
                <a:latin typeface="Comic Sans MS" pitchFamily="66" charset="0"/>
              </a:rPr>
              <a:t>mol.L</a:t>
            </a:r>
            <a:r>
              <a:rPr lang="fr-FR" baseline="30000" dirty="0">
                <a:solidFill>
                  <a:srgbClr val="00FF00"/>
                </a:solidFill>
                <a:latin typeface="Comic Sans MS" pitchFamily="66" charset="0"/>
              </a:rPr>
              <a:t>-1</a:t>
            </a:r>
            <a:r>
              <a:rPr lang="fr-FR" dirty="0">
                <a:latin typeface="Comic Sans MS" pitchFamily="66" charset="0"/>
              </a:rPr>
              <a:t>   + 50 ml  </a:t>
            </a:r>
            <a:r>
              <a:rPr lang="fr-FR" dirty="0">
                <a:solidFill>
                  <a:srgbClr val="00FF00"/>
                </a:solidFill>
                <a:latin typeface="Comic Sans MS" pitchFamily="66" charset="0"/>
              </a:rPr>
              <a:t>0,25 </a:t>
            </a:r>
            <a:r>
              <a:rPr lang="fr-FR" dirty="0" err="1">
                <a:solidFill>
                  <a:srgbClr val="00FF00"/>
                </a:solidFill>
                <a:latin typeface="Comic Sans MS" pitchFamily="66" charset="0"/>
              </a:rPr>
              <a:t>mol.L</a:t>
            </a:r>
            <a:r>
              <a:rPr lang="fr-FR" baseline="30000" dirty="0">
                <a:solidFill>
                  <a:srgbClr val="00FF00"/>
                </a:solidFill>
                <a:latin typeface="Comic Sans MS" pitchFamily="66" charset="0"/>
              </a:rPr>
              <a:t>-1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0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0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0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70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0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0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70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70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70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70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70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70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0" grpId="0" animBg="1"/>
      <p:bldP spid="370691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1716" name="Object 4"/>
          <p:cNvGraphicFramePr>
            <a:graphicFrameLocks noChangeAspect="1"/>
          </p:cNvGraphicFramePr>
          <p:nvPr>
            <p:ph idx="1"/>
          </p:nvPr>
        </p:nvGraphicFramePr>
        <p:xfrm>
          <a:off x="357158" y="1071546"/>
          <a:ext cx="8353425" cy="1501775"/>
        </p:xfrm>
        <a:graphic>
          <a:graphicData uri="http://schemas.openxmlformats.org/presentationml/2006/ole">
            <p:oleObj spid="_x0000_s216066" name="Équation" r:id="rId3" imgW="3530520" imgH="634680" progId="Equation.3">
              <p:embed/>
            </p:oleObj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71472" y="214290"/>
            <a:ext cx="8153400" cy="779463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Exemple 12</a:t>
            </a:r>
            <a:endParaRPr kumimoji="0" lang="fr-FR" sz="4800" b="1" i="0" u="none" strike="noStrike" kern="0" cap="none" spc="0" normalizeH="0" baseline="0" noProof="0" dirty="0">
              <a:ln>
                <a:noFill/>
              </a:ln>
              <a:solidFill>
                <a:srgbClr val="00FF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-571536" y="1643050"/>
            <a:ext cx="8153400" cy="1143000"/>
          </a:xfrm>
        </p:spPr>
        <p:txBody>
          <a:bodyPr/>
          <a:lstStyle/>
          <a:p>
            <a:endParaRPr lang="fr-FR" dirty="0"/>
          </a:p>
        </p:txBody>
      </p:sp>
      <p:graphicFrame>
        <p:nvGraphicFramePr>
          <p:cNvPr id="184323" name="Object 3"/>
          <p:cNvGraphicFramePr>
            <a:graphicFrameLocks noChangeAspect="1"/>
          </p:cNvGraphicFramePr>
          <p:nvPr/>
        </p:nvGraphicFramePr>
        <p:xfrm>
          <a:off x="357158" y="2643182"/>
          <a:ext cx="8294687" cy="1490662"/>
        </p:xfrm>
        <a:graphic>
          <a:graphicData uri="http://schemas.openxmlformats.org/presentationml/2006/ole">
            <p:oleObj spid="_x0000_s216067" name="Équation" r:id="rId4" imgW="3530520" imgH="634680" progId="Equation.3">
              <p:embed/>
            </p:oleObj>
          </a:graphicData>
        </a:graphic>
      </p:graphicFrame>
      <p:graphicFrame>
        <p:nvGraphicFramePr>
          <p:cNvPr id="184324" name="Object 4"/>
          <p:cNvGraphicFramePr>
            <a:graphicFrameLocks noChangeAspect="1"/>
          </p:cNvGraphicFramePr>
          <p:nvPr/>
        </p:nvGraphicFramePr>
        <p:xfrm>
          <a:off x="357158" y="4143380"/>
          <a:ext cx="8253442" cy="510087"/>
        </p:xfrm>
        <a:graphic>
          <a:graphicData uri="http://schemas.openxmlformats.org/presentationml/2006/ole">
            <p:oleObj spid="_x0000_s216068" name="Équation" r:id="rId5" imgW="3695400" imgH="228600" progId="Equation.3">
              <p:embed/>
            </p:oleObj>
          </a:graphicData>
        </a:graphic>
      </p:graphicFrame>
      <p:graphicFrame>
        <p:nvGraphicFramePr>
          <p:cNvPr id="184325" name="Object 5"/>
          <p:cNvGraphicFramePr>
            <a:graphicFrameLocks noChangeAspect="1"/>
          </p:cNvGraphicFramePr>
          <p:nvPr/>
        </p:nvGraphicFramePr>
        <p:xfrm>
          <a:off x="357158" y="4714884"/>
          <a:ext cx="8429684" cy="1338497"/>
        </p:xfrm>
        <a:graphic>
          <a:graphicData uri="http://schemas.openxmlformats.org/presentationml/2006/ole">
            <p:oleObj spid="_x0000_s216069" name="Équation" r:id="rId6" imgW="4000320" imgH="63468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171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171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2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2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2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32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32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32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6" grpId="0" build="p" animBg="1"/>
      <p:bldP spid="4" grpId="0" animBg="1"/>
      <p:bldP spid="184323" grpId="0" build="p" animBg="1"/>
      <p:bldP spid="184324" grpId="0" build="p" animBg="1"/>
      <p:bldP spid="184325" grpId="0" build="p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357166"/>
            <a:ext cx="8153400" cy="1143000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b="1" dirty="0">
                <a:solidFill>
                  <a:srgbClr val="00FF00"/>
                </a:solidFill>
                <a:latin typeface="Comic Sans MS" pitchFamily="66" charset="0"/>
              </a:rPr>
              <a:t>Neutralisation d’un acide faible  par une base forte</a:t>
            </a:r>
          </a:p>
        </p:txBody>
      </p:sp>
      <p:graphicFrame>
        <p:nvGraphicFramePr>
          <p:cNvPr id="356356" name="Object 4"/>
          <p:cNvGraphicFramePr>
            <a:graphicFrameLocks noChangeAspect="1"/>
          </p:cNvGraphicFramePr>
          <p:nvPr>
            <p:ph idx="1"/>
          </p:nvPr>
        </p:nvGraphicFramePr>
        <p:xfrm>
          <a:off x="1785918" y="1428736"/>
          <a:ext cx="5636983" cy="1071570"/>
        </p:xfrm>
        <a:graphic>
          <a:graphicData uri="http://schemas.openxmlformats.org/presentationml/2006/ole">
            <p:oleObj spid="_x0000_s217090" name="Équation" r:id="rId3" imgW="3340080" imgH="634680" progId="Equation.3">
              <p:embed/>
            </p:oleObj>
          </a:graphicData>
        </a:graphic>
      </p:graphicFrame>
      <p:graphicFrame>
        <p:nvGraphicFramePr>
          <p:cNvPr id="185347" name="Object 3"/>
          <p:cNvGraphicFramePr>
            <a:graphicFrameLocks noChangeAspect="1"/>
          </p:cNvGraphicFramePr>
          <p:nvPr/>
        </p:nvGraphicFramePr>
        <p:xfrm>
          <a:off x="1785918" y="3500438"/>
          <a:ext cx="5276850" cy="841375"/>
        </p:xfrm>
        <a:graphic>
          <a:graphicData uri="http://schemas.openxmlformats.org/presentationml/2006/ole">
            <p:oleObj spid="_x0000_s217091" name="Équation" r:id="rId4" imgW="2869920" imgH="457200" progId="Equation.3">
              <p:embed/>
            </p:oleObj>
          </a:graphicData>
        </a:graphic>
      </p:graphicFrame>
      <p:graphicFrame>
        <p:nvGraphicFramePr>
          <p:cNvPr id="185348" name="Object 4"/>
          <p:cNvGraphicFramePr>
            <a:graphicFrameLocks noChangeAspect="1"/>
          </p:cNvGraphicFramePr>
          <p:nvPr/>
        </p:nvGraphicFramePr>
        <p:xfrm>
          <a:off x="1214414" y="4500570"/>
          <a:ext cx="6351588" cy="1563687"/>
        </p:xfrm>
        <a:graphic>
          <a:graphicData uri="http://schemas.openxmlformats.org/presentationml/2006/ole">
            <p:oleObj spid="_x0000_s217092" name="Équation" r:id="rId5" imgW="3454200" imgH="850680" progId="Equation.3">
              <p:embed/>
            </p:oleObj>
          </a:graphicData>
        </a:graphic>
      </p:graphicFrame>
      <p:graphicFrame>
        <p:nvGraphicFramePr>
          <p:cNvPr id="185349" name="Object 5"/>
          <p:cNvGraphicFramePr>
            <a:graphicFrameLocks noChangeAspect="1"/>
          </p:cNvGraphicFramePr>
          <p:nvPr/>
        </p:nvGraphicFramePr>
        <p:xfrm>
          <a:off x="571472" y="2571744"/>
          <a:ext cx="7727950" cy="841375"/>
        </p:xfrm>
        <a:graphic>
          <a:graphicData uri="http://schemas.openxmlformats.org/presentationml/2006/ole">
            <p:oleObj spid="_x0000_s217093" name="Équation" r:id="rId6" imgW="4203360" imgH="45720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635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635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6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6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5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5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4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8153400" cy="923925"/>
          </a:xfrm>
          <a:solidFill>
            <a:srgbClr val="0066FF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00FF00"/>
                </a:solidFill>
                <a:latin typeface="Comic Sans MS" pitchFamily="66" charset="0"/>
              </a:rPr>
              <a:t>Exemple </a:t>
            </a:r>
            <a:r>
              <a:rPr lang="fr-FR" sz="4800" b="1" dirty="0" smtClean="0">
                <a:solidFill>
                  <a:srgbClr val="00FF00"/>
                </a:solidFill>
                <a:latin typeface="Comic Sans MS" pitchFamily="66" charset="0"/>
              </a:rPr>
              <a:t>13</a:t>
            </a:r>
            <a:endParaRPr lang="fr-FR" sz="4800" b="1" dirty="0">
              <a:solidFill>
                <a:srgbClr val="00FF00"/>
              </a:solidFill>
              <a:latin typeface="Comic Sans MS" pitchFamily="66" charset="0"/>
            </a:endParaRP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84313"/>
            <a:ext cx="8153400" cy="4383087"/>
          </a:xfrm>
        </p:spPr>
        <p:txBody>
          <a:bodyPr/>
          <a:lstStyle/>
          <a:p>
            <a:pPr marL="0" indent="0" algn="justLow">
              <a:lnSpc>
                <a:spcPct val="90000"/>
              </a:lnSpc>
              <a:buFont typeface="Wingdings" pitchFamily="2" charset="2"/>
              <a:buNone/>
            </a:pPr>
            <a:r>
              <a:rPr lang="fr-FR">
                <a:latin typeface="Comic Sans MS" pitchFamily="66" charset="0"/>
              </a:rPr>
              <a:t>A 0,1 L de solution d’acide formique de concentration 0,1 mol.L</a:t>
            </a:r>
            <a:r>
              <a:rPr lang="fr-FR" baseline="30000">
                <a:latin typeface="Comic Sans MS" pitchFamily="66" charset="0"/>
              </a:rPr>
              <a:t>-1</a:t>
            </a:r>
            <a:r>
              <a:rPr lang="fr-FR">
                <a:latin typeface="Comic Sans MS" pitchFamily="66" charset="0"/>
              </a:rPr>
              <a:t> , on ajoute:</a:t>
            </a:r>
          </a:p>
          <a:p>
            <a:pPr marL="0" indent="0" algn="justLow">
              <a:lnSpc>
                <a:spcPct val="90000"/>
              </a:lnSpc>
              <a:buClr>
                <a:srgbClr val="00FF00"/>
              </a:buClr>
              <a:buFont typeface="Wingdings" pitchFamily="2" charset="2"/>
              <a:buAutoNum type="alphaLcParenR"/>
            </a:pPr>
            <a:r>
              <a:rPr lang="fr-FR">
                <a:latin typeface="Comic Sans MS" pitchFamily="66" charset="0"/>
              </a:rPr>
              <a:t>10 ml de soude </a:t>
            </a:r>
            <a:r>
              <a:rPr lang="fr-FR">
                <a:solidFill>
                  <a:srgbClr val="00FF00"/>
                </a:solidFill>
                <a:latin typeface="Comic Sans MS" pitchFamily="66" charset="0"/>
              </a:rPr>
              <a:t>0,25 mol.L</a:t>
            </a:r>
            <a:r>
              <a:rPr lang="fr-FR" baseline="30000">
                <a:solidFill>
                  <a:srgbClr val="00FF00"/>
                </a:solidFill>
                <a:latin typeface="Comic Sans MS" pitchFamily="66" charset="0"/>
              </a:rPr>
              <a:t>-1</a:t>
            </a:r>
            <a:endParaRPr lang="fr-FR">
              <a:solidFill>
                <a:srgbClr val="00FF00"/>
              </a:solidFill>
              <a:latin typeface="Comic Sans MS" pitchFamily="66" charset="0"/>
            </a:endParaRPr>
          </a:p>
          <a:p>
            <a:pPr marL="0" indent="0" algn="justLow">
              <a:lnSpc>
                <a:spcPct val="90000"/>
              </a:lnSpc>
              <a:buClr>
                <a:srgbClr val="00FF00"/>
              </a:buClr>
              <a:buFont typeface="Wingdings" pitchFamily="2" charset="2"/>
              <a:buAutoNum type="alphaLcParenR"/>
            </a:pPr>
            <a:r>
              <a:rPr lang="fr-FR">
                <a:latin typeface="Comic Sans MS" pitchFamily="66" charset="0"/>
              </a:rPr>
              <a:t>20 ml de soude </a:t>
            </a:r>
            <a:r>
              <a:rPr lang="fr-FR">
                <a:solidFill>
                  <a:srgbClr val="00FF00"/>
                </a:solidFill>
                <a:latin typeface="Comic Sans MS" pitchFamily="66" charset="0"/>
              </a:rPr>
              <a:t>0,25 mol.L</a:t>
            </a:r>
            <a:r>
              <a:rPr lang="fr-FR" baseline="30000">
                <a:solidFill>
                  <a:srgbClr val="00FF00"/>
                </a:solidFill>
                <a:latin typeface="Comic Sans MS" pitchFamily="66" charset="0"/>
              </a:rPr>
              <a:t>-1</a:t>
            </a:r>
            <a:endParaRPr lang="fr-FR">
              <a:solidFill>
                <a:srgbClr val="00FF00"/>
              </a:solidFill>
              <a:latin typeface="Comic Sans MS" pitchFamily="66" charset="0"/>
            </a:endParaRPr>
          </a:p>
          <a:p>
            <a:pPr marL="0" indent="0" algn="justLow">
              <a:lnSpc>
                <a:spcPct val="90000"/>
              </a:lnSpc>
              <a:buClr>
                <a:srgbClr val="00FF00"/>
              </a:buClr>
              <a:buFont typeface="Wingdings" pitchFamily="2" charset="2"/>
              <a:buAutoNum type="alphaLcParenR"/>
            </a:pPr>
            <a:r>
              <a:rPr lang="fr-FR">
                <a:latin typeface="Comic Sans MS" pitchFamily="66" charset="0"/>
              </a:rPr>
              <a:t>40 ml de soude </a:t>
            </a:r>
            <a:r>
              <a:rPr lang="fr-FR">
                <a:solidFill>
                  <a:srgbClr val="00FF00"/>
                </a:solidFill>
                <a:latin typeface="Comic Sans MS" pitchFamily="66" charset="0"/>
              </a:rPr>
              <a:t>0,25 mol.L</a:t>
            </a:r>
            <a:r>
              <a:rPr lang="fr-FR" baseline="30000">
                <a:solidFill>
                  <a:srgbClr val="00FF00"/>
                </a:solidFill>
                <a:latin typeface="Comic Sans MS" pitchFamily="66" charset="0"/>
              </a:rPr>
              <a:t>-1</a:t>
            </a:r>
            <a:endParaRPr lang="fr-FR">
              <a:solidFill>
                <a:srgbClr val="00FF00"/>
              </a:solidFill>
              <a:latin typeface="Comic Sans MS" pitchFamily="66" charset="0"/>
            </a:endParaRPr>
          </a:p>
          <a:p>
            <a:pPr marL="0" indent="0" algn="justLow">
              <a:lnSpc>
                <a:spcPct val="90000"/>
              </a:lnSpc>
              <a:buClr>
                <a:srgbClr val="00FF00"/>
              </a:buClr>
              <a:buFont typeface="Wingdings" pitchFamily="2" charset="2"/>
              <a:buAutoNum type="alphaLcParenR"/>
            </a:pPr>
            <a:r>
              <a:rPr lang="fr-FR">
                <a:latin typeface="Comic Sans MS" pitchFamily="66" charset="0"/>
              </a:rPr>
              <a:t>25 ml de soude </a:t>
            </a:r>
            <a:r>
              <a:rPr lang="fr-FR">
                <a:solidFill>
                  <a:srgbClr val="00FF00"/>
                </a:solidFill>
                <a:latin typeface="Comic Sans MS" pitchFamily="66" charset="0"/>
              </a:rPr>
              <a:t>0,5 mol.L</a:t>
            </a:r>
            <a:r>
              <a:rPr lang="fr-FR" baseline="30000">
                <a:solidFill>
                  <a:srgbClr val="00FF00"/>
                </a:solidFill>
                <a:latin typeface="Comic Sans MS" pitchFamily="66" charset="0"/>
              </a:rPr>
              <a:t>-1</a:t>
            </a:r>
          </a:p>
          <a:p>
            <a:pPr marL="0" indent="0" algn="justLow">
              <a:lnSpc>
                <a:spcPct val="90000"/>
              </a:lnSpc>
              <a:buClr>
                <a:srgbClr val="00FF00"/>
              </a:buClr>
              <a:buFont typeface="Wingdings" pitchFamily="2" charset="2"/>
              <a:buNone/>
            </a:pPr>
            <a:r>
              <a:rPr lang="fr-FR">
                <a:latin typeface="Comic Sans MS" pitchFamily="66" charset="0"/>
              </a:rPr>
              <a:t>Calculer le pH dans chacun des cas</a:t>
            </a:r>
          </a:p>
          <a:p>
            <a:pPr marL="0" indent="0" algn="justLow">
              <a:lnSpc>
                <a:spcPct val="90000"/>
              </a:lnSpc>
              <a:buClr>
                <a:srgbClr val="00FF00"/>
              </a:buClr>
              <a:buFont typeface="Wingdings" pitchFamily="2" charset="2"/>
              <a:buNone/>
            </a:pPr>
            <a:r>
              <a:rPr lang="fr-FR">
                <a:latin typeface="Comic Sans MS" pitchFamily="66" charset="0"/>
              </a:rPr>
              <a:t>Acide formique : pK=3,7</a:t>
            </a:r>
          </a:p>
          <a:p>
            <a:pPr marL="0" indent="0" algn="justLow">
              <a:lnSpc>
                <a:spcPct val="90000"/>
              </a:lnSpc>
              <a:buClr>
                <a:srgbClr val="00FF00"/>
              </a:buClr>
              <a:buFont typeface="Wingdings" pitchFamily="2" charset="2"/>
              <a:buNone/>
            </a:pPr>
            <a:endParaRPr lang="fr-FR">
              <a:solidFill>
                <a:srgbClr val="00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3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3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3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73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73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73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73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73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2" grpId="0" animBg="1"/>
      <p:bldP spid="373763" grpId="0" build="p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8153400" cy="779462"/>
          </a:xfrm>
          <a:solidFill>
            <a:srgbClr val="0066FF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00FF00"/>
                </a:solidFill>
                <a:latin typeface="Comic Sans MS" pitchFamily="66" charset="0"/>
              </a:rPr>
              <a:t>Exemple </a:t>
            </a:r>
            <a:r>
              <a:rPr lang="fr-FR" sz="4800" b="1" dirty="0" smtClean="0">
                <a:solidFill>
                  <a:srgbClr val="00FF00"/>
                </a:solidFill>
                <a:latin typeface="Comic Sans MS" pitchFamily="66" charset="0"/>
              </a:rPr>
              <a:t>13</a:t>
            </a:r>
            <a:endParaRPr lang="fr-FR" sz="4800" b="1" dirty="0">
              <a:solidFill>
                <a:srgbClr val="00FF00"/>
              </a:solidFill>
              <a:latin typeface="Comic Sans MS" pitchFamily="66" charset="0"/>
            </a:endParaRPr>
          </a:p>
        </p:txBody>
      </p:sp>
      <p:graphicFrame>
        <p:nvGraphicFramePr>
          <p:cNvPr id="374788" name="Object 4"/>
          <p:cNvGraphicFramePr>
            <a:graphicFrameLocks noChangeAspect="1"/>
          </p:cNvGraphicFramePr>
          <p:nvPr>
            <p:ph idx="1"/>
          </p:nvPr>
        </p:nvGraphicFramePr>
        <p:xfrm>
          <a:off x="1357290" y="928670"/>
          <a:ext cx="5072098" cy="2001752"/>
        </p:xfrm>
        <a:graphic>
          <a:graphicData uri="http://schemas.openxmlformats.org/presentationml/2006/ole">
            <p:oleObj spid="_x0000_s218114" name="Équation" r:id="rId3" imgW="2831760" imgH="1117440" progId="Equation.3">
              <p:embed/>
            </p:oleObj>
          </a:graphicData>
        </a:graphic>
      </p:graphicFrame>
      <p:graphicFrame>
        <p:nvGraphicFramePr>
          <p:cNvPr id="186374" name="Object 6"/>
          <p:cNvGraphicFramePr>
            <a:graphicFrameLocks noChangeAspect="1"/>
          </p:cNvGraphicFramePr>
          <p:nvPr/>
        </p:nvGraphicFramePr>
        <p:xfrm>
          <a:off x="1357290" y="3000372"/>
          <a:ext cx="4598987" cy="327025"/>
        </p:xfrm>
        <a:graphic>
          <a:graphicData uri="http://schemas.openxmlformats.org/presentationml/2006/ole">
            <p:oleObj spid="_x0000_s218115" name="Équation" r:id="rId4" imgW="3225600" imgH="228600" progId="Equation.3">
              <p:embed/>
            </p:oleObj>
          </a:graphicData>
        </a:graphic>
      </p:graphicFrame>
      <p:graphicFrame>
        <p:nvGraphicFramePr>
          <p:cNvPr id="186375" name="Object 7"/>
          <p:cNvGraphicFramePr>
            <a:graphicFrameLocks noChangeAspect="1"/>
          </p:cNvGraphicFramePr>
          <p:nvPr/>
        </p:nvGraphicFramePr>
        <p:xfrm>
          <a:off x="1357290" y="3357562"/>
          <a:ext cx="4905375" cy="1719263"/>
        </p:xfrm>
        <a:graphic>
          <a:graphicData uri="http://schemas.openxmlformats.org/presentationml/2006/ole">
            <p:oleObj spid="_x0000_s218116" name="Équation" r:id="rId5" imgW="3441600" imgH="1206360" progId="Equation.3">
              <p:embed/>
            </p:oleObj>
          </a:graphicData>
        </a:graphic>
      </p:graphicFrame>
      <p:graphicFrame>
        <p:nvGraphicFramePr>
          <p:cNvPr id="186376" name="Object 8"/>
          <p:cNvGraphicFramePr>
            <a:graphicFrameLocks noChangeAspect="1"/>
          </p:cNvGraphicFramePr>
          <p:nvPr/>
        </p:nvGraphicFramePr>
        <p:xfrm>
          <a:off x="714348" y="5143512"/>
          <a:ext cx="6840537" cy="922338"/>
        </p:xfrm>
        <a:graphic>
          <a:graphicData uri="http://schemas.openxmlformats.org/presentationml/2006/ole">
            <p:oleObj spid="_x0000_s218117" name="Équation" r:id="rId6" imgW="4800600" imgH="64764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4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4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4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74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478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478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637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637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637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637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637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637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4786" grpId="0" animBg="1"/>
      <p:bldP spid="374788" grpId="0" build="p" animBg="1"/>
      <p:bldP spid="186374" grpId="0" build="p" animBg="1"/>
      <p:bldP spid="186375" grpId="0" build="p" animBg="1"/>
      <p:bldP spid="186376" grpId="0" build="p" animBg="1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8104216" cy="1023924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4800" b="1" dirty="0">
                <a:solidFill>
                  <a:srgbClr val="00FF00"/>
                </a:solidFill>
                <a:latin typeface="Comic Sans MS" pitchFamily="66" charset="0"/>
              </a:rPr>
              <a:t>pH de solutions salines</a:t>
            </a:r>
            <a:r>
              <a:rPr lang="fr-FR" dirty="0"/>
              <a:t> </a:t>
            </a:r>
          </a:p>
        </p:txBody>
      </p:sp>
      <p:graphicFrame>
        <p:nvGraphicFramePr>
          <p:cNvPr id="182276" name="Object 4"/>
          <p:cNvGraphicFramePr>
            <a:graphicFrameLocks noChangeAspect="1"/>
          </p:cNvGraphicFramePr>
          <p:nvPr>
            <p:ph idx="1"/>
          </p:nvPr>
        </p:nvGraphicFramePr>
        <p:xfrm>
          <a:off x="357188" y="2281238"/>
          <a:ext cx="8280400" cy="366712"/>
        </p:xfrm>
        <a:graphic>
          <a:graphicData uri="http://schemas.openxmlformats.org/presentationml/2006/ole">
            <p:oleObj spid="_x0000_s214018" name="Équation" r:id="rId3" imgW="4584600" imgH="203040" progId="Equation.3">
              <p:embed/>
            </p:oleObj>
          </a:graphicData>
        </a:graphic>
      </p:graphicFrame>
      <p:graphicFrame>
        <p:nvGraphicFramePr>
          <p:cNvPr id="182277" name="Object 5"/>
          <p:cNvGraphicFramePr>
            <a:graphicFrameLocks noChangeAspect="1"/>
          </p:cNvGraphicFramePr>
          <p:nvPr/>
        </p:nvGraphicFramePr>
        <p:xfrm>
          <a:off x="357158" y="3357562"/>
          <a:ext cx="8314463" cy="785818"/>
        </p:xfrm>
        <a:graphic>
          <a:graphicData uri="http://schemas.openxmlformats.org/presentationml/2006/ole">
            <p:oleObj spid="_x0000_s214019" name="Équation" r:id="rId4" imgW="4165560" imgH="393480" progId="Equation.3">
              <p:embed/>
            </p:oleObj>
          </a:graphicData>
        </a:graphic>
      </p:graphicFrame>
      <p:graphicFrame>
        <p:nvGraphicFramePr>
          <p:cNvPr id="182278" name="Object 6"/>
          <p:cNvGraphicFramePr>
            <a:graphicFrameLocks noChangeAspect="1"/>
          </p:cNvGraphicFramePr>
          <p:nvPr/>
        </p:nvGraphicFramePr>
        <p:xfrm>
          <a:off x="214282" y="5000636"/>
          <a:ext cx="8641696" cy="714380"/>
        </p:xfrm>
        <a:graphic>
          <a:graphicData uri="http://schemas.openxmlformats.org/presentationml/2006/ole">
            <p:oleObj spid="_x0000_s214020" name="Équation" r:id="rId5" imgW="4762440" imgH="39348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9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9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9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227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227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227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227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227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227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86" grpId="0" animBg="1"/>
      <p:bldP spid="182276" grpId="0" build="p" animBg="1"/>
      <p:bldP spid="182277" grpId="0" build="p" animBg="1"/>
      <p:bldP spid="182278" grpId="0" build="p" animBg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125538"/>
            <a:ext cx="7772400" cy="1143000"/>
          </a:xfrm>
        </p:spPr>
        <p:txBody>
          <a:bodyPr/>
          <a:lstStyle/>
          <a:p>
            <a:pPr eaLnBrk="1" hangingPunct="1"/>
            <a:r>
              <a:rPr lang="fr-FR" sz="9100" b="1" smtClean="0">
                <a:solidFill>
                  <a:srgbClr val="00FF00"/>
                </a:solidFill>
                <a:latin typeface="Comic Sans MS" pitchFamily="66" charset="0"/>
              </a:rPr>
              <a:t>CHAP. 3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2781300"/>
            <a:ext cx="7500938" cy="1295400"/>
          </a:xfrm>
        </p:spPr>
        <p:txBody>
          <a:bodyPr/>
          <a:lstStyle/>
          <a:p>
            <a:pPr eaLnBrk="1" hangingPunct="1"/>
            <a:r>
              <a:rPr lang="fr-FR" sz="7100" b="1" smtClean="0">
                <a:solidFill>
                  <a:srgbClr val="00FF00"/>
                </a:solidFill>
                <a:latin typeface="Comic Sans MS" pitchFamily="66" charset="0"/>
              </a:rPr>
              <a:t>LA DIFFUSION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2276475"/>
            <a:ext cx="8064500" cy="1728788"/>
          </a:xfrm>
        </p:spPr>
        <p:txBody>
          <a:bodyPr/>
          <a:lstStyle/>
          <a:p>
            <a:pPr algn="ctr" eaLnBrk="1" hangingPunct="1">
              <a:defRPr/>
            </a:pPr>
            <a:r>
              <a:rPr lang="fr-FR" sz="4800" b="1" dirty="0" smtClean="0">
                <a:solidFill>
                  <a:srgbClr val="00FF00"/>
                </a:solidFill>
                <a:latin typeface="Comic Sans MS" pitchFamily="66" charset="0"/>
              </a:rPr>
              <a:t>1</a:t>
            </a:r>
            <a:br>
              <a:rPr lang="fr-FR" sz="4800" b="1" dirty="0" smtClean="0">
                <a:solidFill>
                  <a:srgbClr val="00FF00"/>
                </a:solidFill>
                <a:latin typeface="Comic Sans MS" pitchFamily="66" charset="0"/>
              </a:rPr>
            </a:br>
            <a:r>
              <a:rPr lang="fr-FR" sz="4800" b="1" dirty="0" smtClean="0">
                <a:solidFill>
                  <a:srgbClr val="00FF00"/>
                </a:solidFill>
                <a:latin typeface="Comic Sans MS" pitchFamily="66" charset="0"/>
              </a:rPr>
              <a:t>TRANSPORTS </a:t>
            </a:r>
            <a:r>
              <a:rPr lang="fr-FR" sz="4800" b="1" cap="all" dirty="0" smtClean="0">
                <a:solidFill>
                  <a:srgbClr val="00FF00"/>
                </a:solidFill>
                <a:latin typeface="Comic Sans MS" pitchFamily="66" charset="0"/>
              </a:rPr>
              <a:t>transmembranaires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357188"/>
            <a:ext cx="8153400" cy="1258887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b="1" smtClean="0">
                <a:solidFill>
                  <a:srgbClr val="00FF00"/>
                </a:solidFill>
                <a:latin typeface="Comic Sans MS" pitchFamily="66" charset="0"/>
              </a:rPr>
              <a:t>Répartition de l’eau dans les compartiments liquidiens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fr-FR" smtClean="0">
                <a:latin typeface="Comic Sans MS" pitchFamily="66" charset="0"/>
              </a:rPr>
              <a:t>Intracellulaire (IC)      	45%</a:t>
            </a:r>
          </a:p>
          <a:p>
            <a:pPr algn="just">
              <a:buFont typeface="Wingdings" pitchFamily="2" charset="2"/>
              <a:buNone/>
            </a:pPr>
            <a:r>
              <a:rPr lang="fr-FR" smtClean="0">
                <a:latin typeface="Comic Sans MS" pitchFamily="66" charset="0"/>
              </a:rPr>
              <a:t>Extracellulaire (EC)</a:t>
            </a:r>
          </a:p>
          <a:p>
            <a:pPr algn="just">
              <a:buFont typeface="Wingdings" pitchFamily="2" charset="2"/>
              <a:buNone/>
            </a:pPr>
            <a:r>
              <a:rPr lang="fr-FR" smtClean="0">
                <a:latin typeface="Comic Sans MS" pitchFamily="66" charset="0"/>
              </a:rPr>
              <a:t>	</a:t>
            </a:r>
            <a:r>
              <a:rPr lang="fr-FR" smtClean="0">
                <a:solidFill>
                  <a:srgbClr val="FFC000"/>
                </a:solidFill>
                <a:latin typeface="Comic Sans MS" pitchFamily="66" charset="0"/>
              </a:rPr>
              <a:t>Interstitiel</a:t>
            </a:r>
            <a:r>
              <a:rPr lang="fr-FR" smtClean="0">
                <a:latin typeface="Comic Sans MS" pitchFamily="66" charset="0"/>
              </a:rPr>
              <a:t>			</a:t>
            </a:r>
            <a:r>
              <a:rPr lang="fr-FR" smtClean="0">
                <a:solidFill>
                  <a:srgbClr val="FFC000"/>
                </a:solidFill>
                <a:latin typeface="Comic Sans MS" pitchFamily="66" charset="0"/>
              </a:rPr>
              <a:t>11%</a:t>
            </a:r>
          </a:p>
          <a:p>
            <a:pPr algn="just">
              <a:buFont typeface="Wingdings" pitchFamily="2" charset="2"/>
              <a:buNone/>
            </a:pPr>
            <a:r>
              <a:rPr lang="fr-FR" smtClean="0">
                <a:latin typeface="Comic Sans MS" pitchFamily="66" charset="0"/>
              </a:rPr>
              <a:t>	</a:t>
            </a:r>
            <a:r>
              <a:rPr lang="fr-FR" smtClean="0">
                <a:solidFill>
                  <a:srgbClr val="99FFCC"/>
                </a:solidFill>
                <a:latin typeface="Comic Sans MS" pitchFamily="66" charset="0"/>
              </a:rPr>
              <a:t>Plasmatique</a:t>
            </a:r>
            <a:r>
              <a:rPr lang="fr-FR" smtClean="0">
                <a:latin typeface="Comic Sans MS" pitchFamily="66" charset="0"/>
              </a:rPr>
              <a:t>			</a:t>
            </a:r>
            <a:r>
              <a:rPr lang="fr-FR" smtClean="0">
                <a:solidFill>
                  <a:srgbClr val="99FFCC"/>
                </a:solidFill>
                <a:latin typeface="Comic Sans MS" pitchFamily="66" charset="0"/>
              </a:rPr>
              <a:t>4%</a:t>
            </a:r>
          </a:p>
          <a:p>
            <a:pPr algn="just">
              <a:buFont typeface="Wingdings" pitchFamily="2" charset="2"/>
              <a:buNone/>
            </a:pPr>
            <a:endParaRPr lang="fr-FR" smtClean="0">
              <a:latin typeface="Comic Sans MS" pitchFamily="66" charset="0"/>
            </a:endParaRPr>
          </a:p>
          <a:p>
            <a:pPr algn="just">
              <a:buFont typeface="Wingdings" pitchFamily="2" charset="2"/>
              <a:buNone/>
            </a:pPr>
            <a:r>
              <a:rPr lang="fr-FR" smtClean="0">
                <a:latin typeface="Comic Sans MS" pitchFamily="66" charset="0"/>
              </a:rPr>
              <a:t>Total				60%(du  poids)</a:t>
            </a:r>
          </a:p>
          <a:p>
            <a:pPr algn="just">
              <a:buFont typeface="Wingdings" pitchFamily="2" charset="2"/>
              <a:buNone/>
            </a:pPr>
            <a:endParaRPr lang="fr-FR" smtClean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549275"/>
            <a:ext cx="8153400" cy="850900"/>
          </a:xfrm>
          <a:solidFill>
            <a:srgbClr val="FF0000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fr-FR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Définition d’une membrane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57338"/>
            <a:ext cx="8153400" cy="4310062"/>
          </a:xfrm>
        </p:spPr>
        <p:txBody>
          <a:bodyPr/>
          <a:lstStyle/>
          <a:p>
            <a:pPr marL="0" indent="15875" algn="justLow" eaLnBrk="1" hangingPunct="1">
              <a:buFont typeface="Wingdings" pitchFamily="2" charset="2"/>
              <a:buNone/>
              <a:tabLst>
                <a:tab pos="0" algn="l"/>
                <a:tab pos="449263" algn="l"/>
              </a:tabLst>
            </a:pPr>
            <a:r>
              <a:rPr lang="fr-FR" b="1" smtClean="0">
                <a:solidFill>
                  <a:srgbClr val="FF6699"/>
                </a:solidFill>
                <a:latin typeface="Comic Sans MS" pitchFamily="66" charset="0"/>
              </a:rPr>
              <a:t>Une membrane</a:t>
            </a:r>
            <a:r>
              <a:rPr lang="fr-FR" smtClean="0"/>
              <a:t> : </a:t>
            </a:r>
          </a:p>
          <a:p>
            <a:pPr marL="0" indent="15875" algn="justLow" eaLnBrk="1" hangingPunct="1">
              <a:buFont typeface="Wingdings" pitchFamily="2" charset="2"/>
              <a:buNone/>
              <a:tabLst>
                <a:tab pos="0" algn="l"/>
                <a:tab pos="449263" algn="l"/>
              </a:tabLst>
            </a:pPr>
            <a:r>
              <a:rPr lang="fr-FR" smtClean="0"/>
              <a:t>-</a:t>
            </a:r>
            <a:r>
              <a:rPr lang="fr-FR" smtClean="0">
                <a:solidFill>
                  <a:srgbClr val="99FF99"/>
                </a:solidFill>
                <a:latin typeface="Comic Sans MS" pitchFamily="66" charset="0"/>
              </a:rPr>
              <a:t>est un</a:t>
            </a:r>
            <a:r>
              <a:rPr lang="fr-FR" smtClean="0">
                <a:latin typeface="Comic Sans MS" pitchFamily="66" charset="0"/>
              </a:rPr>
              <a:t> </a:t>
            </a:r>
            <a:r>
              <a:rPr lang="fr-FR" smtClean="0">
                <a:solidFill>
                  <a:srgbClr val="99FF99"/>
                </a:solidFill>
                <a:latin typeface="Comic Sans MS" pitchFamily="66" charset="0"/>
              </a:rPr>
              <a:t>interface</a:t>
            </a:r>
            <a:r>
              <a:rPr lang="fr-FR" smtClean="0">
                <a:latin typeface="Comic Sans MS" pitchFamily="66" charset="0"/>
              </a:rPr>
              <a:t> entre deux compartiments liquidiens ( cad deux solutions de composition différente)</a:t>
            </a:r>
          </a:p>
          <a:p>
            <a:pPr marL="0" indent="15875" algn="justLow" eaLnBrk="1" hangingPunct="1">
              <a:buFont typeface="Wingdings" pitchFamily="2" charset="2"/>
              <a:buNone/>
              <a:tabLst>
                <a:tab pos="0" algn="l"/>
                <a:tab pos="449263" algn="l"/>
              </a:tabLst>
            </a:pPr>
            <a:r>
              <a:rPr lang="fr-FR" smtClean="0">
                <a:latin typeface="Comic Sans MS" pitchFamily="66" charset="0"/>
              </a:rPr>
              <a:t>-</a:t>
            </a:r>
            <a:r>
              <a:rPr lang="fr-FR" smtClean="0">
                <a:solidFill>
                  <a:srgbClr val="99FF99"/>
                </a:solidFill>
                <a:latin typeface="Comic Sans MS" pitchFamily="66" charset="0"/>
              </a:rPr>
              <a:t>permettant les échanges</a:t>
            </a:r>
            <a:r>
              <a:rPr lang="fr-FR" smtClean="0">
                <a:latin typeface="Comic Sans MS" pitchFamily="66" charset="0"/>
              </a:rPr>
              <a:t> d’eau et de solutés ( intérêt d’une </a:t>
            </a:r>
            <a:r>
              <a:rPr lang="fr-FR" smtClean="0">
                <a:solidFill>
                  <a:srgbClr val="00FFFF"/>
                </a:solidFill>
                <a:latin typeface="Comic Sans MS" pitchFamily="66" charset="0"/>
              </a:rPr>
              <a:t>forte perméabilité</a:t>
            </a:r>
            <a:r>
              <a:rPr lang="fr-FR" smtClean="0">
                <a:latin typeface="Comic Sans MS" pitchFamily="66" charset="0"/>
              </a:rPr>
              <a:t>)</a:t>
            </a:r>
          </a:p>
          <a:p>
            <a:pPr marL="0" indent="15875" algn="justLow" eaLnBrk="1" hangingPunct="1">
              <a:buFont typeface="Wingdings" pitchFamily="2" charset="2"/>
              <a:buNone/>
              <a:tabLst>
                <a:tab pos="0" algn="l"/>
                <a:tab pos="449263" algn="l"/>
              </a:tabLst>
            </a:pPr>
            <a:r>
              <a:rPr lang="fr-FR" smtClean="0">
                <a:latin typeface="Comic Sans MS" pitchFamily="66" charset="0"/>
              </a:rPr>
              <a:t>-</a:t>
            </a:r>
            <a:r>
              <a:rPr lang="fr-FR" smtClean="0">
                <a:solidFill>
                  <a:srgbClr val="99FF99"/>
                </a:solidFill>
                <a:latin typeface="Comic Sans MS" pitchFamily="66" charset="0"/>
              </a:rPr>
              <a:t>tout en évitant l’homogénéisation</a:t>
            </a:r>
            <a:r>
              <a:rPr lang="fr-FR" smtClean="0">
                <a:latin typeface="Comic Sans MS" pitchFamily="66" charset="0"/>
              </a:rPr>
              <a:t> totale</a:t>
            </a:r>
          </a:p>
          <a:p>
            <a:pPr marL="0" indent="15875" algn="justLow" eaLnBrk="1" hangingPunct="1">
              <a:buFont typeface="Wingdings" pitchFamily="2" charset="2"/>
              <a:buNone/>
              <a:tabLst>
                <a:tab pos="0" algn="l"/>
                <a:tab pos="449263" algn="l"/>
              </a:tabLst>
            </a:pPr>
            <a:r>
              <a:rPr lang="fr-FR" smtClean="0">
                <a:latin typeface="Comic Sans MS" pitchFamily="66" charset="0"/>
              </a:rPr>
              <a:t>(doit opposer une </a:t>
            </a:r>
            <a:r>
              <a:rPr lang="fr-FR" smtClean="0">
                <a:solidFill>
                  <a:srgbClr val="00FFFF"/>
                </a:solidFill>
                <a:latin typeface="Comic Sans MS" pitchFamily="66" charset="0"/>
              </a:rPr>
              <a:t>résistance</a:t>
            </a:r>
            <a:r>
              <a:rPr lang="fr-FR" smtClean="0">
                <a:latin typeface="Comic Sans MS" pitchFamily="66" charset="0"/>
              </a:rPr>
              <a:t>)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02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02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02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6" grpId="0"/>
      <p:bldP spid="2867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153400" cy="1143000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5400" b="1" dirty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TITRE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00113" y="1628775"/>
            <a:ext cx="7562850" cy="4419600"/>
          </a:xfrm>
        </p:spPr>
        <p:txBody>
          <a:bodyPr/>
          <a:lstStyle/>
          <a:p>
            <a:pPr algn="justLow">
              <a:buFont typeface="Wingdings" pitchFamily="2" charset="2"/>
              <a:buNone/>
            </a:pPr>
            <a:endParaRPr lang="fr-FR" sz="3200" b="1"/>
          </a:p>
          <a:p>
            <a:pPr algn="justLow">
              <a:buFont typeface="Wingdings" pitchFamily="2" charset="2"/>
              <a:buNone/>
            </a:pPr>
            <a:endParaRPr lang="fr-FR" sz="3200" b="1"/>
          </a:p>
          <a:p>
            <a:pPr algn="justLow">
              <a:buFont typeface="Wingdings" pitchFamily="2" charset="2"/>
              <a:buNone/>
            </a:pPr>
            <a:endParaRPr lang="fr-FR" sz="3200" b="1"/>
          </a:p>
          <a:p>
            <a:pPr algn="justLow">
              <a:buFont typeface="Wingdings" pitchFamily="2" charset="2"/>
              <a:buNone/>
            </a:pPr>
            <a:endParaRPr lang="fr-FR" sz="3200" b="1"/>
          </a:p>
          <a:p>
            <a:pPr algn="justLow">
              <a:buFont typeface="Wingdings" pitchFamily="2" charset="2"/>
              <a:buNone/>
            </a:pPr>
            <a:endParaRPr lang="fr-FR" sz="3200" b="1"/>
          </a:p>
          <a:p>
            <a:pPr algn="justLow">
              <a:buFont typeface="Wingdings" pitchFamily="2" charset="2"/>
              <a:buNone/>
            </a:pPr>
            <a:r>
              <a:rPr lang="fr-FR" sz="3600" b="1">
                <a:latin typeface="Comic Sans MS" pitchFamily="66" charset="0"/>
              </a:rPr>
              <a:t>m  = masse du soluté</a:t>
            </a:r>
          </a:p>
          <a:p>
            <a:pPr algn="justLow">
              <a:buFont typeface="Wingdings" pitchFamily="2" charset="2"/>
              <a:buNone/>
            </a:pPr>
            <a:r>
              <a:rPr lang="fr-FR" sz="3600" b="1">
                <a:latin typeface="Comic Sans MS" pitchFamily="66" charset="0"/>
              </a:rPr>
              <a:t>m</a:t>
            </a:r>
            <a:r>
              <a:rPr lang="fr-FR" sz="3600" b="1" baseline="-25000">
                <a:latin typeface="Comic Sans MS" pitchFamily="66" charset="0"/>
              </a:rPr>
              <a:t>0</a:t>
            </a:r>
            <a:r>
              <a:rPr lang="fr-FR" sz="3600" b="1">
                <a:latin typeface="Comic Sans MS" pitchFamily="66" charset="0"/>
              </a:rPr>
              <a:t> = masse du solvant</a:t>
            </a:r>
          </a:p>
          <a:p>
            <a:pPr algn="justLow">
              <a:buFont typeface="Wingdings" pitchFamily="2" charset="2"/>
              <a:buNone/>
            </a:pPr>
            <a:endParaRPr lang="fr-FR" sz="3600" b="1">
              <a:solidFill>
                <a:srgbClr val="CC0000"/>
              </a:solidFill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743075" y="1484313"/>
          <a:ext cx="5443538" cy="3140075"/>
        </p:xfrm>
        <a:graphic>
          <a:graphicData uri="http://schemas.openxmlformats.org/presentationml/2006/ole">
            <p:oleObj spid="_x0000_s11268" name="Equation" r:id="rId3" imgW="660240" imgH="38088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uiExpand="1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8153400" cy="779462"/>
          </a:xfrm>
          <a:solidFill>
            <a:srgbClr val="FF0000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fr-FR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Conséquence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268413"/>
            <a:ext cx="8153400" cy="4752975"/>
          </a:xfrm>
        </p:spPr>
        <p:txBody>
          <a:bodyPr/>
          <a:lstStyle/>
          <a:p>
            <a:pPr marL="0" indent="0" algn="justLow" eaLnBrk="1" hangingPunct="1">
              <a:buFont typeface="Wingdings" pitchFamily="2" charset="2"/>
              <a:buNone/>
            </a:pPr>
            <a:r>
              <a:rPr lang="fr-FR" sz="3600" smtClean="0">
                <a:latin typeface="Comic Sans MS" pitchFamily="66" charset="0"/>
              </a:rPr>
              <a:t>Le transfert d’une molécule à travers une membrane nécessite de l’énergie pour vaincre la résistance membranaire</a:t>
            </a:r>
          </a:p>
          <a:p>
            <a:pPr marL="0" indent="0" algn="justLow" eaLnBrk="1" hangingPunct="1">
              <a:buFont typeface="Wingdings" pitchFamily="2" charset="2"/>
              <a:buNone/>
            </a:pPr>
            <a:r>
              <a:rPr lang="fr-FR" sz="3600" b="1" smtClean="0">
                <a:solidFill>
                  <a:srgbClr val="FF6699"/>
                </a:solidFill>
                <a:latin typeface="Comic Sans MS" pitchFamily="66" charset="0"/>
              </a:rPr>
              <a:t>Transport actif</a:t>
            </a:r>
            <a:r>
              <a:rPr lang="fr-FR" sz="3600" smtClean="0">
                <a:latin typeface="Comic Sans MS" pitchFamily="66" charset="0"/>
              </a:rPr>
              <a:t> si cette énergie est fournie par un mécanisme membranaire (enzymatique)</a:t>
            </a:r>
          </a:p>
          <a:p>
            <a:pPr marL="0" indent="0" algn="justLow" eaLnBrk="1" hangingPunct="1">
              <a:buFont typeface="Wingdings" pitchFamily="2" charset="2"/>
              <a:buNone/>
            </a:pPr>
            <a:r>
              <a:rPr lang="fr-FR" sz="3600" b="1" smtClean="0">
                <a:solidFill>
                  <a:srgbClr val="FF6699"/>
                </a:solidFill>
                <a:latin typeface="Comic Sans MS" pitchFamily="66" charset="0"/>
              </a:rPr>
              <a:t>Transport passif</a:t>
            </a:r>
            <a:r>
              <a:rPr lang="fr-FR" sz="3600" smtClean="0">
                <a:latin typeface="Comic Sans MS" pitchFamily="66" charset="0"/>
              </a:rPr>
              <a:t> sinon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12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12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12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0" grpId="0"/>
      <p:bldP spid="29699" grpId="0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8"/>
          <p:cNvSpPr>
            <a:spLocks noGrp="1" noChangeArrowheads="1"/>
          </p:cNvSpPr>
          <p:nvPr>
            <p:ph type="title"/>
          </p:nvPr>
        </p:nvSpPr>
        <p:spPr>
          <a:xfrm flipV="1">
            <a:off x="533400" y="403225"/>
            <a:ext cx="8153400" cy="69850"/>
          </a:xfrm>
        </p:spPr>
        <p:txBody>
          <a:bodyPr/>
          <a:lstStyle/>
          <a:p>
            <a:pPr eaLnBrk="1" hangingPunct="1"/>
            <a:endParaRPr lang="fr-FR" sz="4000" smtClean="0"/>
          </a:p>
        </p:txBody>
      </p:sp>
      <p:sp>
        <p:nvSpPr>
          <p:cNvPr id="3174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533400" y="476250"/>
            <a:ext cx="8153400" cy="539115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3300" smtClean="0">
                <a:latin typeface="Comic Sans MS" pitchFamily="66" charset="0"/>
              </a:rPr>
              <a:t>Ces transports dépendent de:</a:t>
            </a:r>
          </a:p>
          <a:p>
            <a:pPr marL="0" indent="0" algn="justLow" eaLnBrk="1" hangingPunct="1">
              <a:lnSpc>
                <a:spcPct val="90000"/>
              </a:lnSpc>
              <a:buClr>
                <a:srgbClr val="99FF99"/>
              </a:buClr>
            </a:pPr>
            <a:r>
              <a:rPr lang="fr-FR" sz="3300" smtClean="0">
                <a:latin typeface="Comic Sans MS" pitchFamily="66" charset="0"/>
              </a:rPr>
              <a:t>la </a:t>
            </a:r>
            <a:r>
              <a:rPr lang="fr-FR" sz="3300" b="1" smtClean="0">
                <a:solidFill>
                  <a:srgbClr val="00FF00"/>
                </a:solidFill>
                <a:latin typeface="Comic Sans MS" pitchFamily="66" charset="0"/>
              </a:rPr>
              <a:t>nature de la membrane</a:t>
            </a:r>
            <a:r>
              <a:rPr lang="fr-FR" sz="3300" smtClean="0">
                <a:latin typeface="Comic Sans MS" pitchFamily="66" charset="0"/>
              </a:rPr>
              <a:t> ( dialysante, semi-perméable, sélective avec ou sans énergie)</a:t>
            </a:r>
          </a:p>
          <a:p>
            <a:pPr marL="0" indent="0" algn="justLow" eaLnBrk="1" hangingPunct="1">
              <a:lnSpc>
                <a:spcPct val="90000"/>
              </a:lnSpc>
              <a:buClr>
                <a:srgbClr val="99FF99"/>
              </a:buClr>
            </a:pPr>
            <a:r>
              <a:rPr lang="fr-FR" sz="3300" smtClean="0">
                <a:latin typeface="Comic Sans MS" pitchFamily="66" charset="0"/>
              </a:rPr>
              <a:t>la </a:t>
            </a:r>
            <a:r>
              <a:rPr lang="fr-FR" sz="3300" b="1" smtClean="0">
                <a:solidFill>
                  <a:srgbClr val="00FF00"/>
                </a:solidFill>
                <a:latin typeface="Comic Sans MS" pitchFamily="66" charset="0"/>
              </a:rPr>
              <a:t>nature de la particule</a:t>
            </a:r>
            <a:r>
              <a:rPr lang="fr-FR" sz="3300" smtClean="0">
                <a:latin typeface="Comic Sans MS" pitchFamily="66" charset="0"/>
              </a:rPr>
              <a:t> diffusée ( neutre ou chargée, micro ou macromolécules)</a:t>
            </a:r>
          </a:p>
          <a:p>
            <a:pPr marL="0" indent="0" algn="justLow" eaLnBrk="1" hangingPunct="1">
              <a:lnSpc>
                <a:spcPct val="90000"/>
              </a:lnSpc>
              <a:buClr>
                <a:srgbClr val="99FF99"/>
              </a:buClr>
            </a:pPr>
            <a:r>
              <a:rPr lang="fr-FR" sz="3300" smtClean="0">
                <a:latin typeface="Comic Sans MS" pitchFamily="66" charset="0"/>
              </a:rPr>
              <a:t>l’</a:t>
            </a:r>
            <a:r>
              <a:rPr lang="fr-FR" sz="3300" b="1" smtClean="0">
                <a:solidFill>
                  <a:srgbClr val="00FF00"/>
                </a:solidFill>
                <a:latin typeface="Comic Sans MS" pitchFamily="66" charset="0"/>
              </a:rPr>
              <a:t>osmolarité</a:t>
            </a:r>
            <a:r>
              <a:rPr lang="fr-FR" sz="3300" smtClean="0">
                <a:solidFill>
                  <a:srgbClr val="00FFFF"/>
                </a:solidFill>
                <a:latin typeface="Comic Sans MS" pitchFamily="66" charset="0"/>
              </a:rPr>
              <a:t> </a:t>
            </a:r>
            <a:r>
              <a:rPr lang="fr-FR" sz="3300" smtClean="0">
                <a:latin typeface="Comic Sans MS" pitchFamily="66" charset="0"/>
              </a:rPr>
              <a:t>des milieux d’échange</a:t>
            </a:r>
          </a:p>
          <a:p>
            <a:pPr marL="0" indent="0" algn="justLow" eaLnBrk="1" hangingPunct="1">
              <a:lnSpc>
                <a:spcPct val="90000"/>
              </a:lnSpc>
              <a:buClr>
                <a:srgbClr val="99FF99"/>
              </a:buClr>
            </a:pPr>
            <a:r>
              <a:rPr lang="fr-FR" sz="3300" smtClean="0">
                <a:latin typeface="Comic Sans MS" pitchFamily="66" charset="0"/>
              </a:rPr>
              <a:t>La </a:t>
            </a:r>
            <a:r>
              <a:rPr lang="fr-FR" sz="3300" b="1" smtClean="0">
                <a:solidFill>
                  <a:srgbClr val="00FF00"/>
                </a:solidFill>
                <a:latin typeface="Comic Sans MS" pitchFamily="66" charset="0"/>
              </a:rPr>
              <a:t>pression</a:t>
            </a:r>
            <a:r>
              <a:rPr lang="fr-FR" sz="3300" smtClean="0">
                <a:latin typeface="Comic Sans MS" pitchFamily="66" charset="0"/>
              </a:rPr>
              <a:t> mécanique ou hydrostatique s’exerçant sur la membrane</a:t>
            </a:r>
          </a:p>
          <a:p>
            <a:pPr marL="0" indent="0" algn="justLow" eaLnBrk="1" hangingPunct="1">
              <a:lnSpc>
                <a:spcPct val="90000"/>
              </a:lnSpc>
              <a:buClr>
                <a:srgbClr val="99FF99"/>
              </a:buClr>
              <a:buFont typeface="Wingdings" pitchFamily="2" charset="2"/>
              <a:buNone/>
            </a:pPr>
            <a:endParaRPr lang="fr-FR" sz="3300" smtClean="0">
              <a:latin typeface="Comic Sans MS" pitchFamily="66" charset="0"/>
            </a:endParaRPr>
          </a:p>
          <a:p>
            <a:pPr marL="0" indent="0" algn="justLow" eaLnBrk="1" hangingPunct="1">
              <a:lnSpc>
                <a:spcPct val="90000"/>
              </a:lnSpc>
              <a:buClr>
                <a:srgbClr val="99FF99"/>
              </a:buClr>
            </a:pPr>
            <a:endParaRPr lang="fr-FR" sz="3300" smtClean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build="p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85750"/>
            <a:ext cx="8497888" cy="1330325"/>
          </a:xfrm>
          <a:solidFill>
            <a:srgbClr val="FF0000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fr-FR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Les types de transferts passifs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93888"/>
            <a:ext cx="8067675" cy="3944937"/>
          </a:xfrm>
        </p:spPr>
        <p:txBody>
          <a:bodyPr/>
          <a:lstStyle/>
          <a:p>
            <a:pPr marL="87313" indent="-87313" algn="justLow" eaLnBrk="1" hangingPunct="1">
              <a:lnSpc>
                <a:spcPct val="90000"/>
              </a:lnSpc>
              <a:buClr>
                <a:srgbClr val="00FFFF"/>
              </a:buClr>
              <a:buFontTx/>
              <a:buChar char="•"/>
            </a:pPr>
            <a:r>
              <a:rPr lang="fr-FR" sz="3200" b="1" smtClean="0">
                <a:solidFill>
                  <a:srgbClr val="FF6699"/>
                </a:solidFill>
                <a:latin typeface="Comic Sans MS" pitchFamily="66" charset="0"/>
              </a:rPr>
              <a:t>Diffusion</a:t>
            </a:r>
            <a:r>
              <a:rPr lang="fr-FR" sz="3200" smtClean="0">
                <a:latin typeface="Comic Sans MS" pitchFamily="66" charset="0"/>
              </a:rPr>
              <a:t> : transfert moléculaire dû à l’agitation thermique + </a:t>
            </a:r>
            <a:r>
              <a:rPr lang="fr-FR" sz="3200" smtClean="0">
                <a:solidFill>
                  <a:srgbClr val="00FFFF"/>
                </a:solidFill>
                <a:latin typeface="Comic Sans MS" pitchFamily="66" charset="0"/>
              </a:rPr>
              <a:t>gradient de concentration</a:t>
            </a:r>
          </a:p>
          <a:p>
            <a:pPr marL="87313" indent="-87313" algn="justLow" eaLnBrk="1" hangingPunct="1">
              <a:lnSpc>
                <a:spcPct val="90000"/>
              </a:lnSpc>
              <a:buClr>
                <a:srgbClr val="00FFFF"/>
              </a:buClr>
              <a:buFontTx/>
              <a:buChar char="•"/>
            </a:pPr>
            <a:r>
              <a:rPr lang="fr-FR" sz="3200" b="1" smtClean="0">
                <a:solidFill>
                  <a:srgbClr val="FF6699"/>
                </a:solidFill>
                <a:latin typeface="Comic Sans MS" pitchFamily="66" charset="0"/>
              </a:rPr>
              <a:t>Filtration : </a:t>
            </a:r>
            <a:r>
              <a:rPr lang="fr-FR" sz="3200" smtClean="0">
                <a:latin typeface="Comic Sans MS" pitchFamily="66" charset="0"/>
              </a:rPr>
              <a:t>entraînement dû à une force dérivant d’un </a:t>
            </a:r>
            <a:r>
              <a:rPr lang="fr-FR" sz="3200" smtClean="0">
                <a:solidFill>
                  <a:srgbClr val="00FFFF"/>
                </a:solidFill>
                <a:latin typeface="Comic Sans MS" pitchFamily="66" charset="0"/>
              </a:rPr>
              <a:t>gradient de pression hydrostatique</a:t>
            </a:r>
          </a:p>
          <a:p>
            <a:pPr marL="87313" indent="-87313" algn="justLow" eaLnBrk="1" hangingPunct="1">
              <a:lnSpc>
                <a:spcPct val="90000"/>
              </a:lnSpc>
              <a:buClr>
                <a:srgbClr val="00FFFF"/>
              </a:buClr>
              <a:buFontTx/>
              <a:buChar char="•"/>
            </a:pPr>
            <a:r>
              <a:rPr lang="fr-FR" sz="3200" b="1" smtClean="0">
                <a:solidFill>
                  <a:srgbClr val="FF6699"/>
                </a:solidFill>
                <a:latin typeface="Comic Sans MS" pitchFamily="66" charset="0"/>
              </a:rPr>
              <a:t>Migration</a:t>
            </a:r>
            <a:r>
              <a:rPr lang="fr-FR" sz="3200" smtClean="0">
                <a:latin typeface="Comic Sans MS" pitchFamily="66" charset="0"/>
              </a:rPr>
              <a:t> : due à une force dérivant </a:t>
            </a:r>
            <a:r>
              <a:rPr lang="fr-FR" sz="3200" smtClean="0">
                <a:solidFill>
                  <a:srgbClr val="00FFFF"/>
                </a:solidFill>
                <a:latin typeface="Comic Sans MS" pitchFamily="66" charset="0"/>
              </a:rPr>
              <a:t>d’un gradient de potentiel</a:t>
            </a:r>
          </a:p>
          <a:p>
            <a:pPr marL="87313" indent="-87313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5300" b="1" smtClean="0">
              <a:solidFill>
                <a:srgbClr val="00FFFF"/>
              </a:solidFill>
              <a:latin typeface="Comic Sans MS" pitchFamily="66" charset="0"/>
              <a:sym typeface="Wingdings" pitchFamily="2" charset="2"/>
            </a:endParaRPr>
          </a:p>
          <a:p>
            <a:pPr marL="87313" indent="-87313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4000" smtClean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40963" grpId="0" build="p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500063"/>
            <a:ext cx="8153400" cy="828675"/>
          </a:xfrm>
          <a:solidFill>
            <a:srgbClr val="FF0000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fr-FR" sz="4800" b="1" dirty="0" smtClean="0">
                <a:solidFill>
                  <a:srgbClr val="00FF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Quelques définitions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84313"/>
            <a:ext cx="8153400" cy="4587893"/>
          </a:xfrm>
        </p:spPr>
        <p:txBody>
          <a:bodyPr/>
          <a:lstStyle/>
          <a:p>
            <a:pPr marL="0" indent="0" algn="justLow">
              <a:buNone/>
            </a:pPr>
            <a:r>
              <a:rPr lang="fr-FR" sz="4400" b="1" dirty="0" smtClean="0">
                <a:solidFill>
                  <a:srgbClr val="FF00FF"/>
                </a:solidFill>
                <a:latin typeface="Comic Sans MS" pitchFamily="66" charset="0"/>
              </a:rPr>
              <a:t>Déshydratation</a:t>
            </a:r>
            <a:r>
              <a:rPr lang="fr-FR" sz="4000" dirty="0" smtClean="0">
                <a:latin typeface="Comic Sans MS" pitchFamily="66" charset="0"/>
              </a:rPr>
              <a:t> interstitielle, extra-, intracellulaire ou globale = déficit </a:t>
            </a:r>
            <a:r>
              <a:rPr lang="fr-FR" sz="4000" dirty="0" smtClean="0">
                <a:latin typeface="Comic Sans MS" pitchFamily="66" charset="0"/>
              </a:rPr>
              <a:t>en eau de l’interstitiel, l’EC, </a:t>
            </a:r>
            <a:r>
              <a:rPr lang="fr-FR" sz="4000" dirty="0" smtClean="0">
                <a:latin typeface="Comic Sans MS" pitchFamily="66" charset="0"/>
              </a:rPr>
              <a:t>l’IC </a:t>
            </a:r>
            <a:r>
              <a:rPr lang="fr-FR" sz="4000" dirty="0" smtClean="0">
                <a:latin typeface="Comic Sans MS" pitchFamily="66" charset="0"/>
              </a:rPr>
              <a:t>ou global</a:t>
            </a:r>
          </a:p>
          <a:p>
            <a:pPr marL="0" indent="0" algn="justLow">
              <a:buNone/>
            </a:pPr>
            <a:endParaRPr lang="fr-FR" sz="4000" dirty="0" smtClean="0">
              <a:latin typeface="Comic Sans MS" pitchFamily="66" charset="0"/>
            </a:endParaRPr>
          </a:p>
          <a:p>
            <a:pPr marL="0" indent="0" algn="justLow">
              <a:buNone/>
            </a:pPr>
            <a:r>
              <a:rPr lang="fr-FR" sz="4400" b="1" dirty="0" err="1" smtClean="0">
                <a:solidFill>
                  <a:srgbClr val="FF00FF"/>
                </a:solidFill>
                <a:latin typeface="Comic Sans MS" pitchFamily="66" charset="0"/>
              </a:rPr>
              <a:t>Hypovolémie</a:t>
            </a:r>
            <a:r>
              <a:rPr lang="fr-FR" sz="4400" dirty="0" smtClean="0">
                <a:latin typeface="Comic Sans MS" pitchFamily="66" charset="0"/>
              </a:rPr>
              <a:t> </a:t>
            </a:r>
            <a:r>
              <a:rPr lang="fr-FR" sz="4400" dirty="0" smtClean="0">
                <a:latin typeface="Comic Sans MS" pitchFamily="66" charset="0"/>
              </a:rPr>
              <a:t>= déficit en eau </a:t>
            </a:r>
            <a:r>
              <a:rPr lang="fr-FR" sz="4400" dirty="0" smtClean="0">
                <a:latin typeface="Comic Sans MS" pitchFamily="66" charset="0"/>
              </a:rPr>
              <a:t>plasmatique</a:t>
            </a:r>
            <a:endParaRPr lang="fr-FR" sz="4400" dirty="0" smtClean="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9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18" grpId="0" animBg="1"/>
      <p:bldP spid="41987" grpId="0" build="p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title"/>
          </p:nvPr>
        </p:nvSpPr>
        <p:spPr>
          <a:xfrm>
            <a:off x="539750" y="1412875"/>
            <a:ext cx="8080375" cy="2952750"/>
          </a:xfrm>
        </p:spPr>
        <p:txBody>
          <a:bodyPr/>
          <a:lstStyle/>
          <a:p>
            <a:pPr algn="ctr" eaLnBrk="1" hangingPunct="1">
              <a:defRPr/>
            </a:pPr>
            <a:r>
              <a:rPr lang="fr-FR" sz="5400" b="1" dirty="0" smtClean="0">
                <a:solidFill>
                  <a:srgbClr val="00FF00"/>
                </a:solidFill>
                <a:latin typeface="Comic Sans MS" pitchFamily="66" charset="0"/>
              </a:rPr>
              <a:t>2</a:t>
            </a:r>
            <a:r>
              <a:rPr lang="fr-FR" sz="5400" b="1" dirty="0" smtClean="0">
                <a:solidFill>
                  <a:srgbClr val="00FF00"/>
                </a:solidFill>
              </a:rPr>
              <a:t/>
            </a:r>
            <a:br>
              <a:rPr lang="fr-FR" sz="5400" b="1" dirty="0" smtClean="0">
                <a:solidFill>
                  <a:srgbClr val="00FF00"/>
                </a:solidFill>
              </a:rPr>
            </a:br>
            <a:r>
              <a:rPr lang="fr-FR" sz="5400" b="1" dirty="0" smtClean="0">
                <a:solidFill>
                  <a:srgbClr val="00FF00"/>
                </a:solidFill>
                <a:latin typeface="Comic Sans MS" pitchFamily="66" charset="0"/>
              </a:rPr>
              <a:t>LOIS DE FICK</a:t>
            </a:r>
            <a:endParaRPr lang="fr-FR" sz="5400" b="1" cap="all" dirty="0" smtClean="0">
              <a:solidFill>
                <a:srgbClr val="00FF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428625"/>
            <a:ext cx="8153400" cy="1044575"/>
          </a:xfrm>
          <a:solidFill>
            <a:srgbClr val="FF0000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fr-FR" sz="4800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1ère loi de FICK</a:t>
            </a:r>
          </a:p>
        </p:txBody>
      </p:sp>
      <p:graphicFrame>
        <p:nvGraphicFramePr>
          <p:cNvPr id="183299" name="Object 3"/>
          <p:cNvGraphicFramePr>
            <a:graphicFrameLocks noChangeAspect="1"/>
          </p:cNvGraphicFramePr>
          <p:nvPr>
            <p:ph idx="1"/>
          </p:nvPr>
        </p:nvGraphicFramePr>
        <p:xfrm>
          <a:off x="428625" y="2143125"/>
          <a:ext cx="8239125" cy="3641725"/>
        </p:xfrm>
        <a:graphic>
          <a:graphicData uri="http://schemas.openxmlformats.org/presentationml/2006/ole">
            <p:oleObj spid="_x0000_s258050" name="Équation" r:id="rId3" imgW="3390840" imgH="149832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3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183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298" grpId="0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357188"/>
            <a:ext cx="8080375" cy="928687"/>
          </a:xfrm>
          <a:solidFill>
            <a:srgbClr val="FF0000"/>
          </a:solidFill>
        </p:spPr>
        <p:txBody>
          <a:bodyPr/>
          <a:lstStyle/>
          <a:p>
            <a:pPr algn="ctr" eaLnBrk="1" hangingPunct="1"/>
            <a:r>
              <a:rPr lang="fr-FR" sz="4800" b="1" smtClean="0">
                <a:solidFill>
                  <a:srgbClr val="00FF99"/>
                </a:solidFill>
                <a:latin typeface="Comic Sans MS" pitchFamily="66" charset="0"/>
              </a:rPr>
              <a:t>Dimension de </a:t>
            </a:r>
            <a:r>
              <a:rPr lang="el-GR" sz="4800" b="1" smtClean="0">
                <a:solidFill>
                  <a:srgbClr val="00FF99"/>
                </a:solidFill>
                <a:latin typeface="Comic Sans MS" pitchFamily="66" charset="0"/>
              </a:rPr>
              <a:t>Φ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241425"/>
            <a:ext cx="8496300" cy="5616575"/>
          </a:xfrm>
        </p:spPr>
        <p:txBody>
          <a:bodyPr/>
          <a:lstStyle/>
          <a:p>
            <a:pPr algn="justLow" eaLnBrk="1" hangingPunct="1">
              <a:lnSpc>
                <a:spcPct val="70000"/>
              </a:lnSpc>
              <a:buClr>
                <a:schemeClr val="tx1"/>
              </a:buClr>
            </a:pPr>
            <a:r>
              <a:rPr lang="fr-FR" sz="4000" b="1" smtClean="0">
                <a:solidFill>
                  <a:srgbClr val="00FF99"/>
                </a:solidFill>
                <a:latin typeface="Comic Sans MS" pitchFamily="66" charset="0"/>
              </a:rPr>
              <a:t>MKS :</a:t>
            </a:r>
            <a:r>
              <a:rPr lang="fr-FR" sz="2700" b="1" smtClean="0">
                <a:latin typeface="Comic Sans MS" pitchFamily="66" charset="0"/>
              </a:rPr>
              <a:t>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fr-FR" sz="4400" b="1" smtClean="0">
                <a:latin typeface="Comic Sans MS" pitchFamily="66" charset="0"/>
              </a:rPr>
              <a:t>[ D ]= m</a:t>
            </a:r>
            <a:r>
              <a:rPr lang="fr-FR" sz="4400" b="1" baseline="30000" smtClean="0">
                <a:latin typeface="Comic Sans MS" pitchFamily="66" charset="0"/>
              </a:rPr>
              <a:t>2</a:t>
            </a:r>
            <a:r>
              <a:rPr lang="fr-FR" sz="4400" b="1" smtClean="0">
                <a:latin typeface="Comic Sans MS" pitchFamily="66" charset="0"/>
              </a:rPr>
              <a:t>.s</a:t>
            </a:r>
            <a:r>
              <a:rPr lang="fr-FR" sz="4400" b="1" baseline="30000" smtClean="0">
                <a:latin typeface="Comic Sans MS" pitchFamily="66" charset="0"/>
              </a:rPr>
              <a:t>-1</a:t>
            </a:r>
            <a:r>
              <a:rPr lang="fr-FR" sz="4400" b="1" smtClean="0">
                <a:latin typeface="Comic Sans MS" pitchFamily="66" charset="0"/>
              </a:rPr>
              <a:t> ,  [ S</a:t>
            </a:r>
            <a:r>
              <a:rPr lang="fr-FR" sz="4400" b="1" baseline="-25000" smtClean="0">
                <a:latin typeface="Comic Sans MS" pitchFamily="66" charset="0"/>
              </a:rPr>
              <a:t>p</a:t>
            </a:r>
            <a:r>
              <a:rPr lang="fr-FR" sz="4400" b="1" smtClean="0">
                <a:latin typeface="Comic Sans MS" pitchFamily="66" charset="0"/>
              </a:rPr>
              <a:t> ]= m</a:t>
            </a:r>
            <a:r>
              <a:rPr lang="fr-FR" sz="4400" b="1" baseline="30000" smtClean="0">
                <a:latin typeface="Comic Sans MS" pitchFamily="66" charset="0"/>
              </a:rPr>
              <a:t>2</a:t>
            </a:r>
            <a:endParaRPr lang="fr-FR" sz="4400" b="1" smtClean="0">
              <a:latin typeface="Comic Sans MS" pitchFamily="66" charset="0"/>
            </a:endParaRP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fr-FR" sz="4400" b="1" smtClean="0">
                <a:latin typeface="Comic Sans MS" pitchFamily="66" charset="0"/>
              </a:rPr>
              <a:t>[ x ]= m    , [ C ]= mole.m</a:t>
            </a:r>
            <a:r>
              <a:rPr lang="fr-FR" sz="4400" b="1" baseline="30000" smtClean="0">
                <a:latin typeface="Comic Sans MS" pitchFamily="66" charset="0"/>
              </a:rPr>
              <a:t>-3</a:t>
            </a:r>
            <a:r>
              <a:rPr lang="fr-FR" sz="4400" b="1" smtClean="0">
                <a:latin typeface="Comic Sans MS" pitchFamily="66" charset="0"/>
              </a:rPr>
              <a:t> </a:t>
            </a:r>
          </a:p>
          <a:p>
            <a:pPr algn="just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fr-FR" sz="4400" b="1" smtClean="0">
                <a:latin typeface="Comic Sans MS" pitchFamily="66" charset="0"/>
                <a:sym typeface="Symbol" pitchFamily="18" charset="2"/>
              </a:rPr>
              <a:t> </a:t>
            </a:r>
            <a:r>
              <a:rPr lang="fr-FR" sz="4400" b="1" smtClean="0">
                <a:solidFill>
                  <a:srgbClr val="FFFF00"/>
                </a:solidFill>
                <a:latin typeface="Comic Sans MS" pitchFamily="66" charset="0"/>
              </a:rPr>
              <a:t>[ </a:t>
            </a:r>
            <a:r>
              <a:rPr lang="el-GR" sz="4400" b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Φ</a:t>
            </a:r>
            <a:r>
              <a:rPr lang="fr-FR" sz="4400" b="1" smtClean="0">
                <a:solidFill>
                  <a:srgbClr val="FFFF00"/>
                </a:solidFill>
                <a:latin typeface="Comic Sans MS" pitchFamily="66" charset="0"/>
              </a:rPr>
              <a:t> ]= mole. s</a:t>
            </a:r>
            <a:r>
              <a:rPr lang="fr-FR" sz="4400" b="1" baseline="30000" smtClean="0">
                <a:solidFill>
                  <a:srgbClr val="FFFF00"/>
                </a:solidFill>
                <a:latin typeface="Comic Sans MS" pitchFamily="66" charset="0"/>
              </a:rPr>
              <a:t>-1 </a:t>
            </a:r>
            <a:r>
              <a:rPr lang="fr-FR" sz="4400" b="1" smtClean="0">
                <a:solidFill>
                  <a:srgbClr val="FF0000"/>
                </a:solidFill>
                <a:latin typeface="Comic Sans MS" pitchFamily="66" charset="0"/>
              </a:rPr>
              <a:t>(Débit molaire)</a:t>
            </a:r>
          </a:p>
          <a:p>
            <a:pPr eaLnBrk="1" hangingPunct="1">
              <a:lnSpc>
                <a:spcPct val="70000"/>
              </a:lnSpc>
              <a:buClr>
                <a:schemeClr val="tx1"/>
              </a:buClr>
            </a:pPr>
            <a:r>
              <a:rPr lang="fr-FR" sz="4000" b="1" smtClean="0">
                <a:solidFill>
                  <a:srgbClr val="00FF99"/>
                </a:solidFill>
                <a:latin typeface="Comic Sans MS" pitchFamily="66" charset="0"/>
              </a:rPr>
              <a:t>CGS :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fr-FR" sz="4400" b="1" smtClean="0">
                <a:latin typeface="Comic Sans MS" pitchFamily="66" charset="0"/>
              </a:rPr>
              <a:t>[ D ]= cm</a:t>
            </a:r>
            <a:r>
              <a:rPr lang="fr-FR" sz="4400" b="1" baseline="30000" smtClean="0">
                <a:latin typeface="Comic Sans MS" pitchFamily="66" charset="0"/>
              </a:rPr>
              <a:t>2.</a:t>
            </a:r>
            <a:r>
              <a:rPr lang="fr-FR" sz="4400" b="1" smtClean="0">
                <a:latin typeface="Comic Sans MS" pitchFamily="66" charset="0"/>
              </a:rPr>
              <a:t>s</a:t>
            </a:r>
            <a:r>
              <a:rPr lang="fr-FR" sz="4400" b="1" baseline="30000" smtClean="0">
                <a:latin typeface="Comic Sans MS" pitchFamily="66" charset="0"/>
              </a:rPr>
              <a:t>-1</a:t>
            </a:r>
            <a:r>
              <a:rPr lang="fr-FR" sz="4400" b="1" smtClean="0">
                <a:latin typeface="Comic Sans MS" pitchFamily="66" charset="0"/>
              </a:rPr>
              <a:t> ,  [ S</a:t>
            </a:r>
            <a:r>
              <a:rPr lang="fr-FR" sz="4400" b="1" baseline="-25000" smtClean="0">
                <a:latin typeface="Comic Sans MS" pitchFamily="66" charset="0"/>
              </a:rPr>
              <a:t>p</a:t>
            </a:r>
            <a:r>
              <a:rPr lang="fr-FR" sz="4400" b="1" smtClean="0">
                <a:latin typeface="Comic Sans MS" pitchFamily="66" charset="0"/>
              </a:rPr>
              <a:t> ]= cm</a:t>
            </a:r>
            <a:r>
              <a:rPr lang="fr-FR" sz="4400" b="1" baseline="30000" smtClean="0">
                <a:latin typeface="Comic Sans MS" pitchFamily="66" charset="0"/>
              </a:rPr>
              <a:t>2</a:t>
            </a:r>
            <a:endParaRPr lang="fr-FR" sz="4400" b="1" smtClean="0">
              <a:latin typeface="Comic Sans MS" pitchFamily="66" charset="0"/>
            </a:endParaRP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fr-FR" sz="4400" b="1" smtClean="0">
                <a:latin typeface="Comic Sans MS" pitchFamily="66" charset="0"/>
              </a:rPr>
              <a:t>[ x ]= cm     , [ C ]= g.cm</a:t>
            </a:r>
            <a:r>
              <a:rPr lang="fr-FR" sz="4400" b="1" baseline="30000" smtClean="0">
                <a:latin typeface="Comic Sans MS" pitchFamily="66" charset="0"/>
              </a:rPr>
              <a:t>-3</a:t>
            </a:r>
          </a:p>
          <a:p>
            <a:pPr algn="just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fr-FR" sz="4400" b="1" smtClean="0">
                <a:latin typeface="Comic Sans MS" pitchFamily="66" charset="0"/>
                <a:sym typeface="Symbol" pitchFamily="18" charset="2"/>
              </a:rPr>
              <a:t></a:t>
            </a:r>
            <a:r>
              <a:rPr lang="fr-FR" sz="4400" b="1" smtClean="0">
                <a:solidFill>
                  <a:srgbClr val="FFFF00"/>
                </a:solidFill>
                <a:latin typeface="Comic Sans MS" pitchFamily="66" charset="0"/>
              </a:rPr>
              <a:t>[</a:t>
            </a:r>
            <a:r>
              <a:rPr lang="el-GR" sz="4400" b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Φ</a:t>
            </a:r>
            <a:r>
              <a:rPr lang="fr-FR" sz="4400" b="1" smtClean="0">
                <a:solidFill>
                  <a:srgbClr val="FFFF00"/>
                </a:solidFill>
                <a:latin typeface="Comic Sans MS" pitchFamily="66" charset="0"/>
              </a:rPr>
              <a:t> ]= g.s</a:t>
            </a:r>
            <a:r>
              <a:rPr lang="fr-FR" sz="4400" b="1" baseline="30000" smtClean="0">
                <a:solidFill>
                  <a:srgbClr val="FFFF00"/>
                </a:solidFill>
                <a:latin typeface="Comic Sans MS" pitchFamily="66" charset="0"/>
              </a:rPr>
              <a:t>-1</a:t>
            </a:r>
            <a:r>
              <a:rPr lang="fr-FR" sz="4400" b="1" smtClean="0">
                <a:solidFill>
                  <a:srgbClr val="FF0000"/>
                </a:solidFill>
                <a:latin typeface="Comic Sans MS" pitchFamily="66" charset="0"/>
              </a:rPr>
              <a:t> (Débit massique)</a:t>
            </a:r>
            <a:endParaRPr lang="fr-FR" sz="4400" b="1" baseline="30000" smtClean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0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710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 uiExpand="1" build="p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153400" cy="1143000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Réponses QCM1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12875"/>
            <a:ext cx="8070850" cy="5832475"/>
          </a:xfrm>
        </p:spPr>
        <p:txBody>
          <a:bodyPr/>
          <a:lstStyle/>
          <a:p>
            <a:pPr marL="190500" indent="-19050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5400" dirty="0">
                <a:latin typeface="Comic Sans MS" pitchFamily="66" charset="0"/>
              </a:rPr>
              <a:t>58 </a:t>
            </a:r>
            <a:r>
              <a:rPr lang="fr-FR" sz="5400" dirty="0" err="1">
                <a:latin typeface="Comic Sans MS" pitchFamily="66" charset="0"/>
              </a:rPr>
              <a:t>g.l</a:t>
            </a:r>
            <a:r>
              <a:rPr lang="fr-FR" sz="5400" baseline="30000" dirty="0">
                <a:latin typeface="Comic Sans MS" pitchFamily="66" charset="0"/>
              </a:rPr>
              <a:t>-1</a:t>
            </a:r>
          </a:p>
          <a:p>
            <a:pPr marL="190500" indent="-1905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5400" dirty="0">
                <a:latin typeface="Comic Sans MS" pitchFamily="66" charset="0"/>
              </a:rPr>
              <a:t> </a:t>
            </a:r>
            <a:r>
              <a:rPr lang="fr-FR" sz="5400" b="1" dirty="0">
                <a:latin typeface="Comic Sans MS" pitchFamily="66" charset="0"/>
              </a:rPr>
              <a:t>5,8 </a:t>
            </a:r>
            <a:r>
              <a:rPr lang="fr-FR" sz="5400" b="1" dirty="0" err="1">
                <a:latin typeface="Comic Sans MS" pitchFamily="66" charset="0"/>
              </a:rPr>
              <a:t>g.l</a:t>
            </a:r>
            <a:r>
              <a:rPr lang="fr-FR" sz="5400" b="1" baseline="30000" dirty="0">
                <a:latin typeface="Comic Sans MS" pitchFamily="66" charset="0"/>
              </a:rPr>
              <a:t>-1</a:t>
            </a:r>
          </a:p>
          <a:p>
            <a:pPr marL="190500" indent="-1905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5400" dirty="0">
                <a:latin typeface="Comic Sans MS" pitchFamily="66" charset="0"/>
              </a:rPr>
              <a:t> 580 </a:t>
            </a:r>
            <a:r>
              <a:rPr lang="fr-FR" sz="5400" dirty="0" err="1">
                <a:latin typeface="Comic Sans MS" pitchFamily="66" charset="0"/>
              </a:rPr>
              <a:t>g.l</a:t>
            </a:r>
            <a:r>
              <a:rPr lang="fr-FR" sz="5400" baseline="30000" dirty="0">
                <a:latin typeface="Comic Sans MS" pitchFamily="66" charset="0"/>
              </a:rPr>
              <a:t>-1</a:t>
            </a:r>
          </a:p>
          <a:p>
            <a:pPr marL="190500" indent="-1905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5400" dirty="0">
                <a:latin typeface="Comic Sans MS" pitchFamily="66" charset="0"/>
              </a:rPr>
              <a:t> </a:t>
            </a:r>
            <a:r>
              <a:rPr lang="fr-FR" sz="5400" b="1" dirty="0">
                <a:latin typeface="Comic Sans MS" pitchFamily="66" charset="0"/>
              </a:rPr>
              <a:t>5,8 </a:t>
            </a:r>
            <a:r>
              <a:rPr lang="fr-FR" sz="5400" b="1" dirty="0" err="1">
                <a:latin typeface="Comic Sans MS" pitchFamily="66" charset="0"/>
              </a:rPr>
              <a:t>kg.m</a:t>
            </a:r>
            <a:r>
              <a:rPr lang="fr-FR" sz="5400" b="1" baseline="30000" dirty="0">
                <a:latin typeface="Comic Sans MS" pitchFamily="66" charset="0"/>
              </a:rPr>
              <a:t>-3</a:t>
            </a:r>
          </a:p>
          <a:p>
            <a:pPr marL="190500" indent="-1905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5400" dirty="0">
                <a:latin typeface="Comic Sans MS" pitchFamily="66" charset="0"/>
              </a:rPr>
              <a:t> 58 </a:t>
            </a:r>
            <a:r>
              <a:rPr lang="fr-FR" sz="5400" dirty="0" err="1">
                <a:latin typeface="Comic Sans MS" pitchFamily="66" charset="0"/>
              </a:rPr>
              <a:t>kg.m</a:t>
            </a:r>
            <a:r>
              <a:rPr lang="fr-FR" sz="5400" baseline="30000" dirty="0">
                <a:latin typeface="Comic Sans MS" pitchFamily="66" charset="0"/>
              </a:rPr>
              <a:t>-3</a:t>
            </a:r>
          </a:p>
          <a:p>
            <a:pPr marL="190500" indent="-1905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endParaRPr lang="fr-FR" sz="3300" dirty="0">
              <a:latin typeface="Comic Sans MS" pitchFamily="66" charset="0"/>
            </a:endParaRPr>
          </a:p>
          <a:p>
            <a:pPr marL="190500" indent="-19050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endParaRPr lang="fr-FR" sz="900" dirty="0">
              <a:latin typeface="Comic Sans MS" pitchFamily="66" charset="0"/>
            </a:endParaRPr>
          </a:p>
          <a:p>
            <a:pPr marL="190500" indent="-19050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endParaRPr lang="fr-FR" sz="900" dirty="0">
              <a:latin typeface="Comic Sans MS" pitchFamily="66" charset="0"/>
            </a:endParaRPr>
          </a:p>
          <a:p>
            <a:pPr marL="190500" indent="-19050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endParaRPr lang="fr-FR" sz="900" dirty="0">
              <a:latin typeface="Comic Sans MS" pitchFamily="66" charset="0"/>
            </a:endParaRPr>
          </a:p>
          <a:p>
            <a:pPr marL="190500" indent="-190500" algn="justLow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lphaUcPeriod"/>
            </a:pPr>
            <a:endParaRPr lang="fr-FR" sz="900" dirty="0">
              <a:latin typeface="Comic Sans MS" pitchFamily="66" charset="0"/>
            </a:endParaRPr>
          </a:p>
          <a:p>
            <a:pPr marL="190500" indent="-190500" algn="justLow">
              <a:lnSpc>
                <a:spcPct val="90000"/>
              </a:lnSpc>
              <a:buFont typeface="Wingdings" pitchFamily="2" charset="2"/>
              <a:buNone/>
            </a:pPr>
            <a:r>
              <a:rPr lang="fr-FR" sz="900" dirty="0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8153400" cy="711200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QCM2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052513"/>
            <a:ext cx="8153400" cy="5111750"/>
          </a:xfrm>
        </p:spPr>
        <p:txBody>
          <a:bodyPr/>
          <a:lstStyle/>
          <a:p>
            <a:pPr marL="0" indent="0" algn="justLow">
              <a:buFont typeface="Wingdings" pitchFamily="2" charset="2"/>
              <a:buNone/>
            </a:pPr>
            <a:r>
              <a:rPr lang="fr-FR" sz="3600">
                <a:latin typeface="Comic Sans MS" pitchFamily="66" charset="0"/>
              </a:rPr>
              <a:t>Quelle est la concentration molaire résultant du mélange de la question précédente?</a:t>
            </a:r>
          </a:p>
          <a:p>
            <a:pPr marL="0" indent="0" algn="justLow"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580 g.m</a:t>
            </a:r>
            <a:r>
              <a:rPr lang="fr-FR" sz="3600" baseline="30000">
                <a:latin typeface="Comic Sans MS" pitchFamily="66" charset="0"/>
              </a:rPr>
              <a:t>-3</a:t>
            </a:r>
            <a:endParaRPr lang="fr-FR" sz="3600">
              <a:latin typeface="Comic Sans MS" pitchFamily="66" charset="0"/>
            </a:endParaRPr>
          </a:p>
          <a:p>
            <a:pPr marL="0" indent="0" algn="justLow"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100 mol. m</a:t>
            </a:r>
            <a:r>
              <a:rPr lang="fr-FR" sz="3600" baseline="30000">
                <a:latin typeface="Comic Sans MS" pitchFamily="66" charset="0"/>
              </a:rPr>
              <a:t>-3</a:t>
            </a:r>
            <a:endParaRPr lang="fr-FR" sz="3600">
              <a:latin typeface="Comic Sans MS" pitchFamily="66" charset="0"/>
            </a:endParaRPr>
          </a:p>
          <a:p>
            <a:pPr marL="0" indent="0" algn="justLow"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5,8 g.l</a:t>
            </a:r>
            <a:r>
              <a:rPr lang="fr-FR" sz="3600" baseline="30000">
                <a:latin typeface="Comic Sans MS" pitchFamily="66" charset="0"/>
              </a:rPr>
              <a:t>-1</a:t>
            </a:r>
          </a:p>
          <a:p>
            <a:pPr marL="0" indent="0" algn="justLow"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 baseline="30000">
                <a:latin typeface="Comic Sans MS" pitchFamily="66" charset="0"/>
              </a:rPr>
              <a:t> </a:t>
            </a:r>
            <a:r>
              <a:rPr lang="fr-FR" sz="3600">
                <a:latin typeface="Comic Sans MS" pitchFamily="66" charset="0"/>
              </a:rPr>
              <a:t>0,1 mol. l</a:t>
            </a:r>
            <a:r>
              <a:rPr lang="fr-FR" sz="3600" baseline="30000">
                <a:latin typeface="Comic Sans MS" pitchFamily="66" charset="0"/>
              </a:rPr>
              <a:t>-1</a:t>
            </a:r>
          </a:p>
          <a:p>
            <a:pPr marL="0" indent="0" algn="justLow"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3600">
                <a:latin typeface="Comic Sans MS" pitchFamily="66" charset="0"/>
              </a:rPr>
              <a:t> 5,8 mol. l</a:t>
            </a:r>
            <a:r>
              <a:rPr lang="fr-FR" sz="3600" baseline="30000">
                <a:latin typeface="Comic Sans MS" pitchFamily="66" charset="0"/>
              </a:rPr>
              <a:t>-1</a:t>
            </a:r>
            <a:endParaRPr lang="fr-FR" sz="3600">
              <a:latin typeface="Comic Sans MS" pitchFamily="66" charset="0"/>
            </a:endParaRPr>
          </a:p>
          <a:p>
            <a:pPr marL="0" indent="0" algn="justLow">
              <a:buClr>
                <a:schemeClr val="tx1"/>
              </a:buClr>
              <a:buFont typeface="Wingdings" pitchFamily="2" charset="2"/>
              <a:buNone/>
            </a:pPr>
            <a:endParaRPr lang="fr-FR" sz="3600">
              <a:latin typeface="Comic Sans MS" pitchFamily="66" charset="0"/>
            </a:endParaRPr>
          </a:p>
          <a:p>
            <a:pPr marL="0" indent="0" algn="justLow">
              <a:buClr>
                <a:schemeClr val="tx1"/>
              </a:buClr>
              <a:buFont typeface="Wingdings" pitchFamily="2" charset="2"/>
              <a:buAutoNum type="alphaUcPeriod"/>
            </a:pPr>
            <a:endParaRPr lang="fr-FR" sz="330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8153400" cy="711200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Réponses QCM2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052513"/>
            <a:ext cx="8153400" cy="5111750"/>
          </a:xfrm>
        </p:spPr>
        <p:txBody>
          <a:bodyPr/>
          <a:lstStyle/>
          <a:p>
            <a:pPr marL="590550" indent="-590550" algn="justLow"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4400">
                <a:latin typeface="Comic Sans MS" pitchFamily="66" charset="0"/>
              </a:rPr>
              <a:t>580 g.m</a:t>
            </a:r>
            <a:r>
              <a:rPr lang="fr-FR" sz="4400" baseline="30000">
                <a:latin typeface="Comic Sans MS" pitchFamily="66" charset="0"/>
              </a:rPr>
              <a:t>-3</a:t>
            </a:r>
            <a:endParaRPr lang="fr-FR" sz="4400">
              <a:latin typeface="Comic Sans MS" pitchFamily="66" charset="0"/>
            </a:endParaRPr>
          </a:p>
          <a:p>
            <a:pPr marL="590550" indent="-590550" algn="justLow"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4400">
                <a:latin typeface="Comic Sans MS" pitchFamily="66" charset="0"/>
              </a:rPr>
              <a:t> 100 mol. m</a:t>
            </a:r>
            <a:r>
              <a:rPr lang="fr-FR" sz="4400" baseline="30000">
                <a:latin typeface="Comic Sans MS" pitchFamily="66" charset="0"/>
              </a:rPr>
              <a:t>-3</a:t>
            </a:r>
            <a:endParaRPr lang="fr-FR" sz="4400">
              <a:latin typeface="Comic Sans MS" pitchFamily="66" charset="0"/>
            </a:endParaRPr>
          </a:p>
          <a:p>
            <a:pPr marL="590550" indent="-590550" algn="justLow"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4400">
                <a:latin typeface="Comic Sans MS" pitchFamily="66" charset="0"/>
              </a:rPr>
              <a:t> 5,8 g.l</a:t>
            </a:r>
            <a:r>
              <a:rPr lang="fr-FR" sz="4400" baseline="30000">
                <a:latin typeface="Comic Sans MS" pitchFamily="66" charset="0"/>
              </a:rPr>
              <a:t>-1</a:t>
            </a:r>
          </a:p>
          <a:p>
            <a:pPr marL="590550" indent="-590550" algn="justLow"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4400" baseline="30000">
                <a:latin typeface="Comic Sans MS" pitchFamily="66" charset="0"/>
              </a:rPr>
              <a:t> </a:t>
            </a:r>
            <a:r>
              <a:rPr lang="fr-FR" sz="4400">
                <a:latin typeface="Comic Sans MS" pitchFamily="66" charset="0"/>
              </a:rPr>
              <a:t>0,1 mol. l</a:t>
            </a:r>
            <a:r>
              <a:rPr lang="fr-FR" sz="4400" baseline="30000">
                <a:latin typeface="Comic Sans MS" pitchFamily="66" charset="0"/>
              </a:rPr>
              <a:t>-1</a:t>
            </a:r>
          </a:p>
          <a:p>
            <a:pPr marL="590550" indent="-590550" algn="justLow">
              <a:buClr>
                <a:schemeClr val="tx1"/>
              </a:buClr>
              <a:buFont typeface="Wingdings" pitchFamily="2" charset="2"/>
              <a:buAutoNum type="alphaUcPeriod"/>
            </a:pPr>
            <a:r>
              <a:rPr lang="fr-FR" sz="4400">
                <a:latin typeface="Comic Sans MS" pitchFamily="66" charset="0"/>
              </a:rPr>
              <a:t> 5,8 mol. l</a:t>
            </a:r>
            <a:r>
              <a:rPr lang="fr-FR" sz="4400" baseline="30000">
                <a:latin typeface="Comic Sans MS" pitchFamily="66" charset="0"/>
              </a:rPr>
              <a:t>-1</a:t>
            </a:r>
            <a:endParaRPr lang="fr-FR" sz="4400">
              <a:latin typeface="Comic Sans MS" pitchFamily="66" charset="0"/>
            </a:endParaRPr>
          </a:p>
          <a:p>
            <a:pPr marL="590550" indent="-590550" algn="justLow">
              <a:buClr>
                <a:schemeClr val="tx1"/>
              </a:buClr>
              <a:buFont typeface="Wingdings" pitchFamily="2" charset="2"/>
              <a:buNone/>
            </a:pPr>
            <a:endParaRPr lang="fr-FR" sz="4400">
              <a:latin typeface="Comic Sans MS" pitchFamily="66" charset="0"/>
            </a:endParaRPr>
          </a:p>
          <a:p>
            <a:pPr marL="590550" indent="-590550" algn="justLow">
              <a:buClr>
                <a:schemeClr val="tx1"/>
              </a:buClr>
              <a:buFont typeface="Wingdings" pitchFamily="2" charset="2"/>
              <a:buAutoNum type="alphaUcPeriod"/>
            </a:pPr>
            <a:endParaRPr lang="fr-FR" sz="3300"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14290"/>
            <a:ext cx="8153400" cy="1500190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fr-FR" sz="5400" b="1" dirty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CONCENTRATION </a:t>
            </a:r>
            <a:r>
              <a:rPr lang="fr-FR" sz="54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PONDERALE (Massique</a:t>
            </a:r>
            <a:r>
              <a:rPr lang="fr-FR" sz="5400" b="1" dirty="0" smtClean="0">
                <a:solidFill>
                  <a:srgbClr val="66FF33"/>
                </a:solidFill>
                <a:latin typeface="Comic Sans MS" pitchFamily="66" charset="0"/>
              </a:rPr>
              <a:t>)</a:t>
            </a:r>
            <a:endParaRPr lang="fr-FR" sz="5400" b="1" dirty="0">
              <a:solidFill>
                <a:srgbClr val="66FF33"/>
              </a:solidFill>
              <a:latin typeface="Comic Sans MS" pitchFamily="66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828800"/>
            <a:ext cx="7559675" cy="40386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fr-FR" sz="2700" b="1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fr-FR" sz="2700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fr-FR" sz="2700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fr-FR" sz="2700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fr-FR" sz="2700" dirty="0"/>
          </a:p>
          <a:p>
            <a:pPr algn="justLow">
              <a:lnSpc>
                <a:spcPct val="90000"/>
              </a:lnSpc>
              <a:buFont typeface="Wingdings" pitchFamily="2" charset="2"/>
              <a:buNone/>
            </a:pPr>
            <a:r>
              <a:rPr lang="fr-FR" sz="4100" dirty="0">
                <a:latin typeface="Comic Sans MS" pitchFamily="66" charset="0"/>
              </a:rPr>
              <a:t>m = masse du soluté</a:t>
            </a:r>
          </a:p>
          <a:p>
            <a:pPr algn="justLow">
              <a:lnSpc>
                <a:spcPct val="90000"/>
              </a:lnSpc>
              <a:buFont typeface="Wingdings" pitchFamily="2" charset="2"/>
              <a:buNone/>
            </a:pPr>
            <a:r>
              <a:rPr lang="fr-FR" sz="4100" dirty="0">
                <a:latin typeface="Comic Sans MS" pitchFamily="66" charset="0"/>
              </a:rPr>
              <a:t>V = volume de la solution</a:t>
            </a:r>
          </a:p>
          <a:p>
            <a:pPr algn="justLow">
              <a:lnSpc>
                <a:spcPct val="90000"/>
              </a:lnSpc>
              <a:buFont typeface="Wingdings" pitchFamily="2" charset="2"/>
              <a:buNone/>
            </a:pPr>
            <a:r>
              <a:rPr lang="fr-FR" sz="4100" dirty="0">
                <a:latin typeface="Comic Sans MS" pitchFamily="66" charset="0"/>
              </a:rPr>
              <a:t>V dépend de la température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fr-FR" sz="4100" dirty="0"/>
          </a:p>
          <a:p>
            <a:pPr algn="justLow">
              <a:lnSpc>
                <a:spcPct val="90000"/>
              </a:lnSpc>
              <a:buFont typeface="Wingdings" pitchFamily="2" charset="2"/>
              <a:buNone/>
            </a:pPr>
            <a:endParaRPr lang="fr-FR" sz="2700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fr-FR" sz="2700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fr-FR" sz="2700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fr-FR" sz="2700" dirty="0"/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85750" y="1970088"/>
          <a:ext cx="8570913" cy="1978025"/>
        </p:xfrm>
        <a:graphic>
          <a:graphicData uri="http://schemas.openxmlformats.org/presentationml/2006/ole">
            <p:oleObj spid="_x0000_s32772" name="Equation" r:id="rId3" imgW="1485720" imgH="34272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8153400" cy="850900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Réponses QCM3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41438"/>
            <a:ext cx="8496300" cy="4525962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chemeClr val="tx1"/>
              </a:buClr>
              <a:buSzTx/>
              <a:buFont typeface="Wingdings" pitchFamily="2" charset="2"/>
              <a:buAutoNum type="alphaUcPeriod"/>
            </a:pPr>
            <a:r>
              <a:rPr lang="fr-FR" sz="2800">
                <a:latin typeface="Comic Sans MS" pitchFamily="66" charset="0"/>
              </a:rPr>
              <a:t>Un litre de plasma contient 55,56 moles d’eau</a:t>
            </a:r>
          </a:p>
          <a:p>
            <a:pPr marL="0" indent="0" algn="just">
              <a:buClr>
                <a:schemeClr val="tx1"/>
              </a:buClr>
              <a:buSzTx/>
              <a:buFont typeface="Wingdings" pitchFamily="2" charset="2"/>
              <a:buAutoNum type="alphaUcPeriod"/>
            </a:pPr>
            <a:r>
              <a:rPr lang="fr-FR" sz="2800">
                <a:latin typeface="Comic Sans MS" pitchFamily="66" charset="0"/>
              </a:rPr>
              <a:t>Un litre de plasma contient 53,33 moles d’eau</a:t>
            </a:r>
          </a:p>
          <a:p>
            <a:pPr marL="0" indent="0" algn="just">
              <a:buClr>
                <a:schemeClr val="tx1"/>
              </a:buClr>
              <a:buSzTx/>
              <a:buFont typeface="Wingdings" pitchFamily="2" charset="2"/>
              <a:buAutoNum type="alphaUcPeriod"/>
            </a:pPr>
            <a:r>
              <a:rPr lang="fr-FR" sz="2800">
                <a:latin typeface="Comic Sans MS" pitchFamily="66" charset="0"/>
              </a:rPr>
              <a:t>Cela correspond à un volume d’eau pure de 960ml</a:t>
            </a:r>
          </a:p>
          <a:p>
            <a:pPr marL="0" indent="0" algn="just">
              <a:buClr>
                <a:schemeClr val="tx1"/>
              </a:buClr>
              <a:buSzTx/>
              <a:buFont typeface="Wingdings" pitchFamily="2" charset="2"/>
              <a:buAutoNum type="alphaUcPeriod"/>
            </a:pPr>
            <a:r>
              <a:rPr lang="fr-FR" sz="2800">
                <a:latin typeface="Comic Sans MS" pitchFamily="66" charset="0"/>
              </a:rPr>
              <a:t>La masse de sodium par litre de plasma est de 3,27g</a:t>
            </a:r>
          </a:p>
          <a:p>
            <a:pPr marL="0" indent="0" algn="just">
              <a:buClr>
                <a:schemeClr val="tx1"/>
              </a:buClr>
              <a:buSzTx/>
              <a:buFont typeface="Wingdings" pitchFamily="2" charset="2"/>
              <a:buAutoNum type="alphaUcPeriod"/>
            </a:pPr>
            <a:r>
              <a:rPr lang="fr-FR" sz="2800">
                <a:latin typeface="Comic Sans MS" pitchFamily="66" charset="0"/>
              </a:rPr>
              <a:t>La molalité en sodium est de 142 mmol/kg d’eau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153400" cy="706438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Réponses QCM4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496300" cy="5256212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400">
                <a:latin typeface="Comic Sans MS" pitchFamily="66" charset="0"/>
              </a:rPr>
              <a:t>La concentration pondérale en sodium est de 3,45g. L</a:t>
            </a:r>
            <a:r>
              <a:rPr lang="fr-FR" sz="2400" baseline="30000">
                <a:latin typeface="Comic Sans MS" pitchFamily="66" charset="0"/>
              </a:rPr>
              <a:t>-1</a:t>
            </a:r>
            <a:r>
              <a:rPr lang="fr-FR" sz="2400">
                <a:latin typeface="Comic Sans MS" pitchFamily="66" charset="0"/>
              </a:rPr>
              <a:t>.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>
                <a:latin typeface="Comic Sans MS" pitchFamily="66" charset="0"/>
              </a:rPr>
              <a:t>La molalité en magnésium est de 3,0 mmol.kg</a:t>
            </a:r>
            <a:r>
              <a:rPr lang="fr-FR" sz="2800" baseline="30000">
                <a:latin typeface="Comic Sans MS" pitchFamily="66" charset="0"/>
              </a:rPr>
              <a:t>-1</a:t>
            </a:r>
            <a:r>
              <a:rPr lang="fr-FR" sz="2800">
                <a:latin typeface="Comic Sans MS" pitchFamily="66" charset="0"/>
              </a:rPr>
              <a:t>.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>
                <a:latin typeface="Comic Sans MS" pitchFamily="66" charset="0"/>
              </a:rPr>
              <a:t>La concentration équivalente en calcium est de 2,5 mEq.L</a:t>
            </a:r>
            <a:r>
              <a:rPr lang="fr-FR" sz="2800" baseline="30000">
                <a:latin typeface="Comic Sans MS" pitchFamily="66" charset="0"/>
              </a:rPr>
              <a:t>-1</a:t>
            </a:r>
            <a:r>
              <a:rPr lang="fr-FR" sz="2800">
                <a:latin typeface="Comic Sans MS" pitchFamily="66" charset="0"/>
              </a:rPr>
              <a:t>. 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>
                <a:latin typeface="Comic Sans MS" pitchFamily="66" charset="0"/>
              </a:rPr>
              <a:t>La concentration équivalente de la solution est de 163 mEq.L</a:t>
            </a:r>
            <a:r>
              <a:rPr lang="fr-FR" sz="2800" baseline="30000">
                <a:latin typeface="Comic Sans MS" pitchFamily="66" charset="0"/>
              </a:rPr>
              <a:t>-1</a:t>
            </a:r>
            <a:r>
              <a:rPr lang="fr-FR" sz="2800">
                <a:latin typeface="Comic Sans MS" pitchFamily="66" charset="0"/>
              </a:rPr>
              <a:t>. 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>
                <a:latin typeface="Comic Sans MS" pitchFamily="66" charset="0"/>
              </a:rPr>
              <a:t>La fraction molaire en potassium est de 3,1 %.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7.40741E-7 L 1.98681 -0.0085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3" y="-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2.22222E-6 L 1.96875 -0.00949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4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-4.81481E-6 L 1.94514 0.0004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1.83125 0.0312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6" y="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153400" cy="706438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QCM5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496300" cy="5400675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fr-FR" sz="2800">
                <a:latin typeface="Comic Sans MS" pitchFamily="66" charset="0"/>
              </a:rPr>
              <a:t>Un volume  V=500 mL d’une solution est obtenu par dissolution de : </a:t>
            </a:r>
            <a:r>
              <a:rPr lang="fr-FR" sz="2800">
                <a:solidFill>
                  <a:srgbClr val="FF3399"/>
                </a:solidFill>
                <a:latin typeface="Comic Sans MS" pitchFamily="66" charset="0"/>
              </a:rPr>
              <a:t>3,73 g de KCl</a:t>
            </a:r>
            <a:r>
              <a:rPr lang="fr-FR" sz="2800">
                <a:latin typeface="Comic Sans MS" pitchFamily="66" charset="0"/>
              </a:rPr>
              <a:t>; </a:t>
            </a:r>
            <a:r>
              <a:rPr lang="fr-FR" sz="2800">
                <a:solidFill>
                  <a:srgbClr val="66FF33"/>
                </a:solidFill>
                <a:latin typeface="Comic Sans MS" pitchFamily="66" charset="0"/>
              </a:rPr>
              <a:t>5,55 g de CaCl</a:t>
            </a:r>
            <a:r>
              <a:rPr lang="fr-FR" sz="2800" baseline="-25000">
                <a:solidFill>
                  <a:srgbClr val="66FF33"/>
                </a:solidFill>
                <a:latin typeface="Comic Sans MS" pitchFamily="66" charset="0"/>
              </a:rPr>
              <a:t>2</a:t>
            </a:r>
            <a:r>
              <a:rPr lang="fr-FR" sz="2800">
                <a:latin typeface="Comic Sans MS" pitchFamily="66" charset="0"/>
              </a:rPr>
              <a:t>; </a:t>
            </a: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7,10 g de Na</a:t>
            </a:r>
            <a:r>
              <a:rPr lang="fr-FR" sz="2800" baseline="-25000">
                <a:solidFill>
                  <a:srgbClr val="FFFF00"/>
                </a:solidFill>
                <a:latin typeface="Comic Sans MS" pitchFamily="66" charset="0"/>
              </a:rPr>
              <a:t>2</a:t>
            </a: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SO</a:t>
            </a:r>
            <a:r>
              <a:rPr lang="fr-FR" sz="2800" baseline="-25000">
                <a:solidFill>
                  <a:srgbClr val="FFFF00"/>
                </a:solidFill>
                <a:latin typeface="Comic Sans MS" pitchFamily="66" charset="0"/>
              </a:rPr>
              <a:t>4</a:t>
            </a:r>
            <a:r>
              <a:rPr lang="fr-FR" sz="2800">
                <a:latin typeface="Comic Sans MS" pitchFamily="66" charset="0"/>
              </a:rPr>
              <a:t> ; </a:t>
            </a:r>
            <a:r>
              <a:rPr lang="fr-FR" sz="2800">
                <a:solidFill>
                  <a:srgbClr val="0066FF"/>
                </a:solidFill>
                <a:latin typeface="Comic Sans MS" pitchFamily="66" charset="0"/>
              </a:rPr>
              <a:t>4,50 g de glucose</a:t>
            </a:r>
            <a:r>
              <a:rPr lang="fr-FR" sz="2800">
                <a:latin typeface="Comic Sans MS" pitchFamily="66" charset="0"/>
              </a:rPr>
              <a:t>; 0,15 g d’urée. </a:t>
            </a:r>
          </a:p>
          <a:p>
            <a:pPr marL="0" indent="0" algn="just">
              <a:buFont typeface="Wingdings" pitchFamily="2" charset="2"/>
              <a:buNone/>
            </a:pPr>
            <a:r>
              <a:rPr lang="fr-FR" sz="2800">
                <a:solidFill>
                  <a:srgbClr val="FF3399"/>
                </a:solidFill>
                <a:latin typeface="Comic Sans MS" pitchFamily="66" charset="0"/>
              </a:rPr>
              <a:t>KCl = 74,6</a:t>
            </a:r>
            <a:r>
              <a:rPr lang="fr-FR" sz="2800">
                <a:latin typeface="Comic Sans MS" pitchFamily="66" charset="0"/>
              </a:rPr>
              <a:t>; </a:t>
            </a:r>
            <a:r>
              <a:rPr lang="fr-FR" sz="2800">
                <a:solidFill>
                  <a:srgbClr val="66FF33"/>
                </a:solidFill>
                <a:latin typeface="Comic Sans MS" pitchFamily="66" charset="0"/>
              </a:rPr>
              <a:t>CaCl</a:t>
            </a:r>
            <a:r>
              <a:rPr lang="fr-FR" sz="2800" baseline="-25000">
                <a:solidFill>
                  <a:srgbClr val="66FF33"/>
                </a:solidFill>
                <a:latin typeface="Comic Sans MS" pitchFamily="66" charset="0"/>
              </a:rPr>
              <a:t>2</a:t>
            </a:r>
            <a:r>
              <a:rPr lang="fr-FR" sz="2800">
                <a:latin typeface="Comic Sans MS" pitchFamily="66" charset="0"/>
              </a:rPr>
              <a:t> </a:t>
            </a:r>
            <a:r>
              <a:rPr lang="fr-FR" sz="2800">
                <a:solidFill>
                  <a:srgbClr val="66FF33"/>
                </a:solidFill>
                <a:latin typeface="Comic Sans MS" pitchFamily="66" charset="0"/>
              </a:rPr>
              <a:t>=111; </a:t>
            </a: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Na</a:t>
            </a:r>
            <a:r>
              <a:rPr lang="fr-FR" sz="2800" baseline="-25000">
                <a:solidFill>
                  <a:srgbClr val="FFFF00"/>
                </a:solidFill>
                <a:latin typeface="Comic Sans MS" pitchFamily="66" charset="0"/>
              </a:rPr>
              <a:t>2</a:t>
            </a: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SO</a:t>
            </a:r>
            <a:r>
              <a:rPr lang="fr-FR" sz="2800" baseline="-25000">
                <a:solidFill>
                  <a:srgbClr val="FFFF00"/>
                </a:solidFill>
                <a:latin typeface="Comic Sans MS" pitchFamily="66" charset="0"/>
              </a:rPr>
              <a:t>4</a:t>
            </a: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=142 ; </a:t>
            </a:r>
            <a:r>
              <a:rPr lang="fr-FR" sz="2800">
                <a:solidFill>
                  <a:srgbClr val="0066FF"/>
                </a:solidFill>
                <a:latin typeface="Comic Sans MS" pitchFamily="66" charset="0"/>
              </a:rPr>
              <a:t>Glucose =</a:t>
            </a: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fr-FR" sz="2800">
                <a:solidFill>
                  <a:srgbClr val="0066FF"/>
                </a:solidFill>
                <a:latin typeface="Comic Sans MS" pitchFamily="66" charset="0"/>
              </a:rPr>
              <a:t>180</a:t>
            </a: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; </a:t>
            </a:r>
            <a:r>
              <a:rPr lang="fr-FR" sz="2800">
                <a:latin typeface="Comic Sans MS" pitchFamily="66" charset="0"/>
              </a:rPr>
              <a:t>Urée = 60.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fr-FR" sz="2800">
                <a:latin typeface="Comic Sans MS" pitchFamily="66" charset="0"/>
              </a:rPr>
              <a:t>La</a:t>
            </a: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fr-FR" sz="2800">
                <a:latin typeface="Comic Sans MS" pitchFamily="66" charset="0"/>
              </a:rPr>
              <a:t>concentration</a:t>
            </a: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fr-FR" sz="2800">
                <a:latin typeface="Comic Sans MS" pitchFamily="66" charset="0"/>
              </a:rPr>
              <a:t>en Cl</a:t>
            </a:r>
            <a:r>
              <a:rPr lang="fr-FR" sz="2800" baseline="30000">
                <a:latin typeface="Comic Sans MS" pitchFamily="66" charset="0"/>
              </a:rPr>
              <a:t>-</a:t>
            </a:r>
            <a:r>
              <a:rPr lang="fr-FR" sz="2800">
                <a:latin typeface="Comic Sans MS" pitchFamily="66" charset="0"/>
              </a:rPr>
              <a:t> est égale à 200 mmol/L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>
                <a:latin typeface="Comic Sans MS" pitchFamily="66" charset="0"/>
              </a:rPr>
              <a:t>La concentration en Na</a:t>
            </a:r>
            <a:r>
              <a:rPr lang="fr-FR" sz="2800" baseline="30000">
                <a:latin typeface="Comic Sans MS" pitchFamily="66" charset="0"/>
              </a:rPr>
              <a:t>+</a:t>
            </a:r>
            <a:r>
              <a:rPr lang="fr-FR" sz="2800">
                <a:latin typeface="Comic Sans MS" pitchFamily="66" charset="0"/>
              </a:rPr>
              <a:t> est égale à 100 mmol/L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>
                <a:latin typeface="Comic Sans MS" pitchFamily="66" charset="0"/>
              </a:rPr>
              <a:t>La concentration éq en urée est 2,5 mEq/L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>
                <a:latin typeface="Comic Sans MS" pitchFamily="66" charset="0"/>
              </a:rPr>
              <a:t>Céq de la solution est de 1 Eq/L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800">
                <a:latin typeface="Comic Sans MS" pitchFamily="66" charset="0"/>
              </a:rPr>
              <a:t>La molarité de la solution est de 355 mmol/L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None/>
            </a:pPr>
            <a:endParaRPr lang="fr-FR" sz="280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QCM5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algn="just">
              <a:buFont typeface="Wingdings" pitchFamily="2" charset="2"/>
              <a:buNone/>
            </a:pPr>
            <a:endParaRPr lang="fr-FR" sz="25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endParaRPr lang="fr-FR" sz="2500">
              <a:solidFill>
                <a:srgbClr val="FFFF00"/>
              </a:solidFill>
              <a:latin typeface="Comic Sans MS" pitchFamily="66" charset="0"/>
            </a:endParaRPr>
          </a:p>
        </p:txBody>
      </p:sp>
      <p:graphicFrame>
        <p:nvGraphicFramePr>
          <p:cNvPr id="125956" name="Group 4"/>
          <p:cNvGraphicFramePr>
            <a:graphicFrameLocks noGrp="1"/>
          </p:cNvGraphicFramePr>
          <p:nvPr>
            <p:ph sz="half" idx="2"/>
          </p:nvPr>
        </p:nvGraphicFramePr>
        <p:xfrm>
          <a:off x="468313" y="1828800"/>
          <a:ext cx="8280400" cy="4279900"/>
        </p:xfrm>
        <a:graphic>
          <a:graphicData uri="http://schemas.openxmlformats.org/drawingml/2006/table">
            <a:tbl>
              <a:tblPr/>
              <a:tblGrid>
                <a:gridCol w="2879725"/>
                <a:gridCol w="1584325"/>
                <a:gridCol w="2016125"/>
                <a:gridCol w="1800225"/>
              </a:tblGrid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Cp (g/L)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 (mmol/L)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Ceq(mEq/L)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itchFamily="66" charset="0"/>
                        </a:rPr>
                        <a:t>KCl </a:t>
                      </a: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(3,73 g)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Comic Sans MS" pitchFamily="66" charset="0"/>
                        </a:rPr>
                        <a:t>CaCl</a:t>
                      </a:r>
                      <a:r>
                        <a:rPr kumimoji="0" lang="fr-FR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Comic Sans MS" pitchFamily="66" charset="0"/>
                        </a:rPr>
                        <a:t>2 </a:t>
                      </a: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(5,55 g)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Na</a:t>
                      </a:r>
                      <a:r>
                        <a:rPr kumimoji="0" lang="fr-FR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SO</a:t>
                      </a:r>
                      <a:r>
                        <a:rPr kumimoji="0" lang="fr-FR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</a:rPr>
                        <a:t>4 </a:t>
                      </a: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(7,10 g)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Comic Sans MS" pitchFamily="66" charset="0"/>
                        </a:rPr>
                        <a:t>Glucose </a:t>
                      </a: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(4,50g 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Urée (0,15 g 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153400" cy="1150938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Réponses QCM5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00213"/>
            <a:ext cx="8496300" cy="4681537"/>
          </a:xfrm>
        </p:spPr>
        <p:txBody>
          <a:bodyPr/>
          <a:lstStyle/>
          <a:p>
            <a:pPr marL="92075" indent="-92075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000">
                <a:latin typeface="Comic Sans MS" pitchFamily="66" charset="0"/>
              </a:rPr>
              <a:t>La</a:t>
            </a:r>
            <a:r>
              <a:rPr lang="fr-FR" sz="300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fr-FR" sz="3000">
                <a:latin typeface="Comic Sans MS" pitchFamily="66" charset="0"/>
              </a:rPr>
              <a:t>concentration</a:t>
            </a:r>
            <a:r>
              <a:rPr lang="fr-FR" sz="300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fr-FR" sz="3000">
                <a:latin typeface="Comic Sans MS" pitchFamily="66" charset="0"/>
              </a:rPr>
              <a:t>en Cl</a:t>
            </a:r>
            <a:r>
              <a:rPr lang="fr-FR" sz="3000" baseline="30000">
                <a:latin typeface="Comic Sans MS" pitchFamily="66" charset="0"/>
              </a:rPr>
              <a:t>-</a:t>
            </a:r>
            <a:r>
              <a:rPr lang="fr-FR" sz="3000">
                <a:latin typeface="Comic Sans MS" pitchFamily="66" charset="0"/>
              </a:rPr>
              <a:t> est égale à 200 mmol/L</a:t>
            </a:r>
          </a:p>
          <a:p>
            <a:pPr marL="92075" indent="-92075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000">
                <a:latin typeface="Comic Sans MS" pitchFamily="66" charset="0"/>
              </a:rPr>
              <a:t>La concentration en Na</a:t>
            </a:r>
            <a:r>
              <a:rPr lang="fr-FR" sz="3000" baseline="30000">
                <a:latin typeface="Comic Sans MS" pitchFamily="66" charset="0"/>
              </a:rPr>
              <a:t>+</a:t>
            </a:r>
            <a:r>
              <a:rPr lang="fr-FR" sz="3000">
                <a:latin typeface="Comic Sans MS" pitchFamily="66" charset="0"/>
              </a:rPr>
              <a:t> est égale à 100 mmol/L</a:t>
            </a:r>
          </a:p>
          <a:p>
            <a:pPr marL="92075" indent="-92075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000">
                <a:latin typeface="Comic Sans MS" pitchFamily="66" charset="0"/>
              </a:rPr>
              <a:t>La concentration éq en urée est 2,5 mEq/L</a:t>
            </a:r>
          </a:p>
          <a:p>
            <a:pPr marL="92075" indent="-92075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000">
                <a:latin typeface="Comic Sans MS" pitchFamily="66" charset="0"/>
              </a:rPr>
              <a:t>Céq de la solution est de 1 Eq/L</a:t>
            </a:r>
          </a:p>
          <a:p>
            <a:pPr marL="92075" indent="-92075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000">
                <a:latin typeface="Comic Sans MS" pitchFamily="66" charset="0"/>
              </a:rPr>
              <a:t>La molarité de la solution est de 355 mmol/L</a:t>
            </a:r>
          </a:p>
          <a:p>
            <a:pPr marL="92075" indent="-92075" algn="just">
              <a:buClr>
                <a:srgbClr val="66FF33"/>
              </a:buClr>
              <a:buSzTx/>
              <a:buFont typeface="Wingdings" pitchFamily="2" charset="2"/>
              <a:buNone/>
            </a:pPr>
            <a:endParaRPr lang="fr-FR" sz="320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6 L 1.16042 0.00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44444E-6 L 1.31007 0.0108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5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48148E-6 L 1.41649 0.0025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8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153400" cy="706438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QCM6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08050"/>
            <a:ext cx="8496300" cy="5473700"/>
          </a:xfrm>
        </p:spPr>
        <p:txBody>
          <a:bodyPr/>
          <a:lstStyle/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None/>
            </a:pPr>
            <a:r>
              <a:rPr lang="fr-FR" sz="2800">
                <a:latin typeface="Comic Sans MS" pitchFamily="66" charset="0"/>
              </a:rPr>
              <a:t>On a dosé dans le sang d’un patient l’ensemble des cations, le glucose et l’urée.</a:t>
            </a:r>
          </a:p>
          <a:p>
            <a:pPr marL="0" indent="0" algn="just">
              <a:buFont typeface="Wingdings" pitchFamily="2" charset="2"/>
              <a:buNone/>
            </a:pPr>
            <a:r>
              <a:rPr lang="fr-FR" sz="2800">
                <a:solidFill>
                  <a:srgbClr val="66FF33"/>
                </a:solidFill>
                <a:latin typeface="Comic Sans MS" pitchFamily="66" charset="0"/>
              </a:rPr>
              <a:t>[Na</a:t>
            </a:r>
            <a:r>
              <a:rPr lang="fr-FR" sz="2800" baseline="30000">
                <a:solidFill>
                  <a:srgbClr val="66FF33"/>
                </a:solidFill>
                <a:latin typeface="Comic Sans MS" pitchFamily="66" charset="0"/>
              </a:rPr>
              <a:t>+</a:t>
            </a:r>
            <a:r>
              <a:rPr lang="fr-FR" sz="2800">
                <a:solidFill>
                  <a:srgbClr val="66FF33"/>
                </a:solidFill>
                <a:latin typeface="Comic Sans MS" pitchFamily="66" charset="0"/>
              </a:rPr>
              <a:t>] = 145 mmol.L</a:t>
            </a:r>
            <a:r>
              <a:rPr lang="fr-FR" sz="2800" baseline="30000">
                <a:solidFill>
                  <a:srgbClr val="66FF33"/>
                </a:solidFill>
                <a:latin typeface="Comic Sans MS" pitchFamily="66" charset="0"/>
              </a:rPr>
              <a:t>-1</a:t>
            </a:r>
            <a:r>
              <a:rPr lang="fr-FR" sz="2800">
                <a:latin typeface="Comic Sans MS" pitchFamily="66" charset="0"/>
              </a:rPr>
              <a:t>, </a:t>
            </a: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[K</a:t>
            </a:r>
            <a:r>
              <a:rPr lang="fr-FR" sz="2800" baseline="3000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] = 5 mmol.L</a:t>
            </a:r>
            <a:r>
              <a:rPr lang="fr-FR" sz="2800" baseline="30000">
                <a:solidFill>
                  <a:srgbClr val="FFFF00"/>
                </a:solidFill>
                <a:latin typeface="Comic Sans MS" pitchFamily="66" charset="0"/>
              </a:rPr>
              <a:t>-1</a:t>
            </a:r>
            <a:r>
              <a:rPr lang="fr-FR" sz="2800">
                <a:latin typeface="Comic Sans MS" pitchFamily="66" charset="0"/>
              </a:rPr>
              <a:t>,</a:t>
            </a:r>
            <a:r>
              <a:rPr lang="fr-FR" sz="2800" baseline="30000">
                <a:latin typeface="Comic Sans MS" pitchFamily="66" charset="0"/>
              </a:rPr>
              <a:t> </a:t>
            </a:r>
            <a:r>
              <a:rPr lang="fr-FR" sz="2800">
                <a:solidFill>
                  <a:srgbClr val="FF3399"/>
                </a:solidFill>
                <a:latin typeface="Comic Sans MS" pitchFamily="66" charset="0"/>
              </a:rPr>
              <a:t>[Ca</a:t>
            </a:r>
            <a:r>
              <a:rPr lang="fr-FR" sz="2800" baseline="30000">
                <a:solidFill>
                  <a:srgbClr val="FF3399"/>
                </a:solidFill>
                <a:latin typeface="Comic Sans MS" pitchFamily="66" charset="0"/>
              </a:rPr>
              <a:t>2+</a:t>
            </a:r>
            <a:r>
              <a:rPr lang="fr-FR" sz="2800">
                <a:solidFill>
                  <a:srgbClr val="FF3399"/>
                </a:solidFill>
                <a:latin typeface="Comic Sans MS" pitchFamily="66" charset="0"/>
              </a:rPr>
              <a:t>] = 2,5 mmol.L</a:t>
            </a:r>
            <a:r>
              <a:rPr lang="fr-FR" sz="2800" baseline="30000">
                <a:solidFill>
                  <a:srgbClr val="FF3399"/>
                </a:solidFill>
                <a:latin typeface="Comic Sans MS" pitchFamily="66" charset="0"/>
              </a:rPr>
              <a:t>-1</a:t>
            </a:r>
            <a:r>
              <a:rPr lang="fr-FR" sz="2800">
                <a:latin typeface="Comic Sans MS" pitchFamily="66" charset="0"/>
              </a:rPr>
              <a:t>,</a:t>
            </a:r>
            <a:r>
              <a:rPr lang="fr-FR" sz="2800" baseline="30000">
                <a:latin typeface="Comic Sans MS" pitchFamily="66" charset="0"/>
              </a:rPr>
              <a:t> </a:t>
            </a:r>
            <a:r>
              <a:rPr lang="fr-FR" sz="2800">
                <a:solidFill>
                  <a:srgbClr val="0066FF"/>
                </a:solidFill>
                <a:latin typeface="Comic Sans MS" pitchFamily="66" charset="0"/>
              </a:rPr>
              <a:t>[Mg</a:t>
            </a:r>
            <a:r>
              <a:rPr lang="fr-FR" sz="2800" baseline="30000">
                <a:solidFill>
                  <a:srgbClr val="0066FF"/>
                </a:solidFill>
                <a:latin typeface="Comic Sans MS" pitchFamily="66" charset="0"/>
              </a:rPr>
              <a:t>2+</a:t>
            </a:r>
            <a:r>
              <a:rPr lang="fr-FR" sz="2800">
                <a:solidFill>
                  <a:srgbClr val="0066FF"/>
                </a:solidFill>
                <a:latin typeface="Comic Sans MS" pitchFamily="66" charset="0"/>
              </a:rPr>
              <a:t>] =1,5 mmol.L</a:t>
            </a:r>
            <a:r>
              <a:rPr lang="fr-FR" sz="2800" baseline="30000">
                <a:solidFill>
                  <a:srgbClr val="0066FF"/>
                </a:solidFill>
                <a:latin typeface="Comic Sans MS" pitchFamily="66" charset="0"/>
              </a:rPr>
              <a:t>-1</a:t>
            </a:r>
            <a:r>
              <a:rPr lang="fr-FR" sz="2800">
                <a:latin typeface="Comic Sans MS" pitchFamily="66" charset="0"/>
              </a:rPr>
              <a:t>, Glucose=1g.L</a:t>
            </a:r>
            <a:r>
              <a:rPr lang="fr-FR" sz="2800" baseline="30000">
                <a:latin typeface="Comic Sans MS" pitchFamily="66" charset="0"/>
              </a:rPr>
              <a:t>-1</a:t>
            </a:r>
            <a:r>
              <a:rPr lang="fr-FR" sz="2800">
                <a:latin typeface="Comic Sans MS" pitchFamily="66" charset="0"/>
              </a:rPr>
              <a:t> et </a:t>
            </a:r>
            <a:r>
              <a:rPr lang="fr-FR" sz="2800">
                <a:solidFill>
                  <a:srgbClr val="00FFFF"/>
                </a:solidFill>
                <a:latin typeface="Comic Sans MS" pitchFamily="66" charset="0"/>
              </a:rPr>
              <a:t>urée = 1,81 g.L</a:t>
            </a:r>
            <a:r>
              <a:rPr lang="fr-FR" sz="2800" baseline="30000">
                <a:solidFill>
                  <a:srgbClr val="00FFFF"/>
                </a:solidFill>
                <a:latin typeface="Comic Sans MS" pitchFamily="66" charset="0"/>
              </a:rPr>
              <a:t>-1</a:t>
            </a:r>
            <a:r>
              <a:rPr lang="fr-FR" sz="2800">
                <a:latin typeface="Comic Sans MS" pitchFamily="66" charset="0"/>
              </a:rPr>
              <a:t>.  </a:t>
            </a:r>
          </a:p>
          <a:p>
            <a:pPr marL="0" indent="0" algn="just">
              <a:buFont typeface="Wingdings" pitchFamily="2" charset="2"/>
              <a:buNone/>
            </a:pPr>
            <a:r>
              <a:rPr lang="fr-FR" sz="2400">
                <a:latin typeface="Comic Sans MS" pitchFamily="66" charset="0"/>
              </a:rPr>
              <a:t>La concentration éq totale du sérum de ce patient est :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400">
                <a:latin typeface="Comic Sans MS" pitchFamily="66" charset="0"/>
              </a:rPr>
              <a:t>313 mEq.L</a:t>
            </a:r>
            <a:r>
              <a:rPr lang="fr-FR" sz="2400" baseline="30000">
                <a:latin typeface="Comic Sans MS" pitchFamily="66" charset="0"/>
              </a:rPr>
              <a:t>-1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400">
                <a:latin typeface="Comic Sans MS" pitchFamily="66" charset="0"/>
              </a:rPr>
              <a:t>158 mEq.L</a:t>
            </a:r>
            <a:r>
              <a:rPr lang="fr-FR" sz="2400" baseline="30000">
                <a:latin typeface="Comic Sans MS" pitchFamily="66" charset="0"/>
              </a:rPr>
              <a:t>-1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400">
                <a:latin typeface="Comic Sans MS" pitchFamily="66" charset="0"/>
              </a:rPr>
              <a:t>156 mEq.L</a:t>
            </a:r>
            <a:r>
              <a:rPr lang="fr-FR" sz="2400" baseline="30000">
                <a:latin typeface="Comic Sans MS" pitchFamily="66" charset="0"/>
              </a:rPr>
              <a:t>-1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400">
                <a:latin typeface="Comic Sans MS" pitchFamily="66" charset="0"/>
              </a:rPr>
              <a:t>323 mEq.L</a:t>
            </a:r>
            <a:r>
              <a:rPr lang="fr-FR" sz="2400" baseline="30000">
                <a:latin typeface="Comic Sans MS" pitchFamily="66" charset="0"/>
              </a:rPr>
              <a:t>-1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2400">
                <a:latin typeface="Comic Sans MS" pitchFamily="66" charset="0"/>
              </a:rPr>
              <a:t>316 mEq.L</a:t>
            </a:r>
            <a:r>
              <a:rPr lang="fr-FR" sz="2400" baseline="30000">
                <a:latin typeface="Comic Sans MS" pitchFamily="66" charset="0"/>
              </a:rPr>
              <a:t>-1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None/>
            </a:pP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None/>
            </a:pP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153400" cy="706438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Réponses QCM6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08050"/>
            <a:ext cx="8496300" cy="5473700"/>
          </a:xfrm>
        </p:spPr>
        <p:txBody>
          <a:bodyPr/>
          <a:lstStyle/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None/>
            </a:pP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4000">
                <a:latin typeface="Comic Sans MS" pitchFamily="66" charset="0"/>
              </a:rPr>
              <a:t>313 mEq.L</a:t>
            </a:r>
            <a:r>
              <a:rPr lang="fr-FR" sz="4000" baseline="30000">
                <a:latin typeface="Comic Sans MS" pitchFamily="66" charset="0"/>
              </a:rPr>
              <a:t>-1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4000">
                <a:latin typeface="Comic Sans MS" pitchFamily="66" charset="0"/>
              </a:rPr>
              <a:t>158 mEq.L</a:t>
            </a:r>
            <a:r>
              <a:rPr lang="fr-FR" sz="4000" baseline="30000">
                <a:latin typeface="Comic Sans MS" pitchFamily="66" charset="0"/>
              </a:rPr>
              <a:t>-1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4000">
                <a:latin typeface="Comic Sans MS" pitchFamily="66" charset="0"/>
              </a:rPr>
              <a:t>156 mEq.L</a:t>
            </a:r>
            <a:r>
              <a:rPr lang="fr-FR" sz="4000" baseline="30000">
                <a:latin typeface="Comic Sans MS" pitchFamily="66" charset="0"/>
              </a:rPr>
              <a:t>-1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4000">
                <a:latin typeface="Comic Sans MS" pitchFamily="66" charset="0"/>
              </a:rPr>
              <a:t>323 mEq.L</a:t>
            </a:r>
            <a:r>
              <a:rPr lang="fr-FR" sz="4000" baseline="30000">
                <a:latin typeface="Comic Sans MS" pitchFamily="66" charset="0"/>
              </a:rPr>
              <a:t>-1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4000">
                <a:latin typeface="Comic Sans MS" pitchFamily="66" charset="0"/>
              </a:rPr>
              <a:t>316 mEq.L</a:t>
            </a:r>
            <a:r>
              <a:rPr lang="fr-FR" sz="4000" baseline="30000">
                <a:latin typeface="Comic Sans MS" pitchFamily="66" charset="0"/>
              </a:rPr>
              <a:t>-1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None/>
            </a:pP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None/>
            </a:pP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59259E-6 L 1.30868 -0.005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7037E-7 L 1.34584 -0.0069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3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33333E-6 L 1.39462 -0.0085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7" y="-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7037E-6 L 1.33646 0.0002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8153400" cy="1143000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EXEMPLE 9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8291512" cy="4525962"/>
          </a:xfrm>
        </p:spPr>
        <p:txBody>
          <a:bodyPr/>
          <a:lstStyle/>
          <a:p>
            <a:pPr marL="0" indent="0" algn="justLow">
              <a:lnSpc>
                <a:spcPct val="80000"/>
              </a:lnSpc>
              <a:buFont typeface="Wingdings" pitchFamily="2" charset="2"/>
              <a:buNone/>
            </a:pPr>
            <a:r>
              <a:rPr lang="fr-FR" sz="2500" b="1">
                <a:latin typeface="Comic Sans MS" pitchFamily="66" charset="0"/>
              </a:rPr>
              <a:t>Solution </a:t>
            </a:r>
            <a:r>
              <a:rPr lang="fr-FR" sz="2500" b="1">
                <a:solidFill>
                  <a:srgbClr val="66FF33"/>
                </a:solidFill>
                <a:latin typeface="Comic Sans MS" pitchFamily="66" charset="0"/>
              </a:rPr>
              <a:t>de molarité m </a:t>
            </a:r>
            <a:r>
              <a:rPr lang="fr-FR" sz="2500" b="1">
                <a:latin typeface="Comic Sans MS" pitchFamily="66" charset="0"/>
              </a:rPr>
              <a:t> de chlorure de calcium de coefficient de dissociation </a:t>
            </a:r>
            <a:r>
              <a:rPr lang="fr-FR" sz="2500" b="1">
                <a:latin typeface="Comic Sans MS" pitchFamily="66" charset="0"/>
                <a:sym typeface="Symbol" pitchFamily="18" charset="2"/>
              </a:rPr>
              <a:t></a:t>
            </a:r>
            <a:endParaRPr lang="fr-FR" sz="2500" b="1">
              <a:latin typeface="Comic Sans MS" pitchFamily="66" charset="0"/>
            </a:endParaRP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fr-FR" sz="2500" b="1">
                <a:solidFill>
                  <a:srgbClr val="FFFF00"/>
                </a:solidFill>
                <a:latin typeface="Comic Sans MS" pitchFamily="66" charset="0"/>
              </a:rPr>
              <a:t>CaCl</a:t>
            </a:r>
            <a:r>
              <a:rPr lang="fr-FR" sz="2500" b="1" baseline="-25000">
                <a:solidFill>
                  <a:srgbClr val="FFFF00"/>
                </a:solidFill>
                <a:latin typeface="Comic Sans MS" pitchFamily="66" charset="0"/>
              </a:rPr>
              <a:t>2</a:t>
            </a:r>
            <a:r>
              <a:rPr lang="fr-FR" sz="2500" b="1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fr-FR" sz="2500" b="1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 2 Cl</a:t>
            </a:r>
            <a:r>
              <a:rPr lang="fr-FR" sz="2500" b="1" baseline="30000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-</a:t>
            </a:r>
            <a:r>
              <a:rPr lang="fr-FR" sz="2500" b="1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 + Ca</a:t>
            </a:r>
            <a:r>
              <a:rPr lang="fr-FR" sz="2500" b="1" baseline="30000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++</a:t>
            </a:r>
          </a:p>
          <a:p>
            <a:pPr marL="0" indent="0" algn="justLow">
              <a:lnSpc>
                <a:spcPct val="80000"/>
              </a:lnSpc>
              <a:buFont typeface="Wingdings" pitchFamily="2" charset="2"/>
              <a:buNone/>
            </a:pPr>
            <a:endParaRPr lang="fr-FR" sz="2500" b="1">
              <a:latin typeface="Comic Sans MS" pitchFamily="66" charset="0"/>
              <a:sym typeface="Wingdings" pitchFamily="2" charset="2"/>
            </a:endParaRPr>
          </a:p>
          <a:p>
            <a:pPr marL="0" indent="0" algn="justLow">
              <a:lnSpc>
                <a:spcPct val="80000"/>
              </a:lnSpc>
              <a:buFont typeface="Wingdings" pitchFamily="2" charset="2"/>
              <a:buNone/>
            </a:pPr>
            <a:r>
              <a:rPr lang="fr-FR" sz="2500" b="1">
                <a:solidFill>
                  <a:srgbClr val="FFFF99"/>
                </a:solidFill>
                <a:latin typeface="Comic Sans MS" pitchFamily="66" charset="0"/>
                <a:sym typeface="Wingdings" pitchFamily="2" charset="2"/>
              </a:rPr>
              <a:t>2m</a:t>
            </a:r>
            <a:r>
              <a:rPr lang="fr-FR" sz="2500" b="1">
                <a:solidFill>
                  <a:srgbClr val="FFFF99"/>
                </a:solidFill>
                <a:latin typeface="Comic Sans MS" pitchFamily="66" charset="0"/>
                <a:sym typeface="Symbol" pitchFamily="18" charset="2"/>
              </a:rPr>
              <a:t></a:t>
            </a:r>
            <a:r>
              <a:rPr lang="fr-FR" sz="2500" b="1">
                <a:latin typeface="Comic Sans MS" pitchFamily="66" charset="0"/>
                <a:sym typeface="Wingdings" pitchFamily="2" charset="2"/>
              </a:rPr>
              <a:t> ions-g ou osmoles de Cl</a:t>
            </a:r>
            <a:r>
              <a:rPr lang="fr-FR" sz="2500" b="1" baseline="30000">
                <a:latin typeface="Comic Sans MS" pitchFamily="66" charset="0"/>
                <a:sym typeface="Wingdings" pitchFamily="2" charset="2"/>
              </a:rPr>
              <a:t>-</a:t>
            </a:r>
            <a:r>
              <a:rPr lang="fr-FR" sz="2500" b="1">
                <a:latin typeface="Comic Sans MS" pitchFamily="66" charset="0"/>
                <a:sym typeface="Wingdings" pitchFamily="2" charset="2"/>
              </a:rPr>
              <a:t> par litre</a:t>
            </a:r>
          </a:p>
          <a:p>
            <a:pPr marL="0" indent="0" algn="justLow">
              <a:lnSpc>
                <a:spcPct val="80000"/>
              </a:lnSpc>
              <a:buFont typeface="Wingdings" pitchFamily="2" charset="2"/>
              <a:buNone/>
            </a:pPr>
            <a:r>
              <a:rPr lang="fr-FR" sz="2500" b="1">
                <a:solidFill>
                  <a:srgbClr val="00FFFF"/>
                </a:solidFill>
                <a:latin typeface="Comic Sans MS" pitchFamily="66" charset="0"/>
                <a:sym typeface="Wingdings" pitchFamily="2" charset="2"/>
              </a:rPr>
              <a:t>m</a:t>
            </a:r>
            <a:r>
              <a:rPr lang="fr-FR" sz="2500" b="1">
                <a:solidFill>
                  <a:srgbClr val="00FFFF"/>
                </a:solidFill>
                <a:latin typeface="Comic Sans MS" pitchFamily="66" charset="0"/>
                <a:sym typeface="Symbol" pitchFamily="18" charset="2"/>
              </a:rPr>
              <a:t></a:t>
            </a:r>
            <a:r>
              <a:rPr lang="fr-FR" sz="2500" b="1">
                <a:latin typeface="Comic Sans MS" pitchFamily="66" charset="0"/>
                <a:sym typeface="Wingdings" pitchFamily="2" charset="2"/>
              </a:rPr>
              <a:t> ions-g ou osmoles de Ca</a:t>
            </a:r>
            <a:r>
              <a:rPr lang="fr-FR" sz="2500" b="1" baseline="30000">
                <a:latin typeface="Comic Sans MS" pitchFamily="66" charset="0"/>
                <a:sym typeface="Wingdings" pitchFamily="2" charset="2"/>
              </a:rPr>
              <a:t>++</a:t>
            </a:r>
            <a:r>
              <a:rPr lang="fr-FR" sz="2500" b="1">
                <a:latin typeface="Comic Sans MS" pitchFamily="66" charset="0"/>
                <a:sym typeface="Wingdings" pitchFamily="2" charset="2"/>
              </a:rPr>
              <a:t> par litre</a:t>
            </a:r>
          </a:p>
          <a:p>
            <a:pPr marL="0" indent="0" algn="justLow">
              <a:lnSpc>
                <a:spcPct val="80000"/>
              </a:lnSpc>
              <a:buFont typeface="Wingdings" pitchFamily="2" charset="2"/>
              <a:buNone/>
            </a:pPr>
            <a:r>
              <a:rPr lang="fr-FR" sz="2500" b="1">
                <a:solidFill>
                  <a:srgbClr val="66FF33"/>
                </a:solidFill>
                <a:latin typeface="Comic Sans MS" pitchFamily="66" charset="0"/>
                <a:sym typeface="Wingdings" pitchFamily="2" charset="2"/>
              </a:rPr>
              <a:t>m(1- </a:t>
            </a:r>
            <a:r>
              <a:rPr lang="fr-FR" sz="2500" b="1">
                <a:solidFill>
                  <a:srgbClr val="66FF33"/>
                </a:solidFill>
                <a:latin typeface="Comic Sans MS" pitchFamily="66" charset="0"/>
                <a:sym typeface="Symbol" pitchFamily="18" charset="2"/>
              </a:rPr>
              <a:t>)</a:t>
            </a:r>
            <a:r>
              <a:rPr lang="fr-FR" sz="2500" b="1">
                <a:latin typeface="Comic Sans MS" pitchFamily="66" charset="0"/>
                <a:sym typeface="Symbol" pitchFamily="18" charset="2"/>
              </a:rPr>
              <a:t> moles non dissociées</a:t>
            </a:r>
            <a:endParaRPr lang="fr-FR" sz="1800" b="1">
              <a:latin typeface="Comic Sans MS" pitchFamily="66" charset="0"/>
              <a:sym typeface="Symbol" pitchFamily="18" charset="2"/>
            </a:endParaRPr>
          </a:p>
          <a:p>
            <a:pPr marL="0" indent="0" algn="justLow">
              <a:lnSpc>
                <a:spcPct val="80000"/>
              </a:lnSpc>
              <a:buFont typeface="Wingdings" pitchFamily="2" charset="2"/>
              <a:buNone/>
            </a:pPr>
            <a:r>
              <a:rPr lang="fr-FR" sz="3200" b="1">
                <a:latin typeface="Comic Sans MS" pitchFamily="66" charset="0"/>
                <a:sym typeface="Symbol" pitchFamily="18" charset="2"/>
              </a:rPr>
              <a:t>= </a:t>
            </a:r>
            <a:r>
              <a:rPr lang="fr-FR" sz="3200" b="1">
                <a:latin typeface="Comic Sans MS" pitchFamily="66" charset="0"/>
                <a:sym typeface="Wingdings" pitchFamily="2" charset="2"/>
              </a:rPr>
              <a:t>m(1- </a:t>
            </a:r>
            <a:r>
              <a:rPr lang="fr-FR" sz="3200" b="1">
                <a:latin typeface="Comic Sans MS" pitchFamily="66" charset="0"/>
                <a:sym typeface="Symbol" pitchFamily="18" charset="2"/>
              </a:rPr>
              <a:t>)+ </a:t>
            </a:r>
            <a:r>
              <a:rPr lang="fr-FR" sz="3200" b="1">
                <a:latin typeface="Comic Sans MS" pitchFamily="66" charset="0"/>
                <a:sym typeface="Wingdings" pitchFamily="2" charset="2"/>
              </a:rPr>
              <a:t>m</a:t>
            </a:r>
            <a:r>
              <a:rPr lang="fr-FR" sz="3200" b="1">
                <a:latin typeface="Comic Sans MS" pitchFamily="66" charset="0"/>
                <a:sym typeface="Symbol" pitchFamily="18" charset="2"/>
              </a:rPr>
              <a:t></a:t>
            </a:r>
            <a:r>
              <a:rPr lang="fr-FR" sz="3200" b="1">
                <a:latin typeface="Comic Sans MS" pitchFamily="66" charset="0"/>
                <a:sym typeface="Wingdings" pitchFamily="2" charset="2"/>
              </a:rPr>
              <a:t> + 2m</a:t>
            </a:r>
            <a:r>
              <a:rPr lang="fr-FR" sz="3200" b="1">
                <a:latin typeface="Comic Sans MS" pitchFamily="66" charset="0"/>
                <a:sym typeface="Symbol" pitchFamily="18" charset="2"/>
              </a:rPr>
              <a:t></a:t>
            </a:r>
            <a:r>
              <a:rPr lang="fr-FR" sz="3200" b="1">
                <a:latin typeface="Comic Sans MS" pitchFamily="66" charset="0"/>
                <a:sym typeface="Wingdings" pitchFamily="2" charset="2"/>
              </a:rPr>
              <a:t> =m(1+2</a:t>
            </a:r>
            <a:r>
              <a:rPr lang="fr-FR" sz="3200" b="1">
                <a:latin typeface="Comic Sans MS" pitchFamily="66" charset="0"/>
                <a:sym typeface="Symbol" pitchFamily="18" charset="2"/>
              </a:rPr>
              <a:t>)</a:t>
            </a:r>
          </a:p>
          <a:p>
            <a:pPr marL="0" indent="0" algn="justLow">
              <a:lnSpc>
                <a:spcPct val="80000"/>
              </a:lnSpc>
              <a:buFont typeface="Wingdings" pitchFamily="2" charset="2"/>
              <a:buNone/>
            </a:pPr>
            <a:r>
              <a:rPr lang="fr-FR" sz="3200" b="1">
                <a:latin typeface="Comic Sans MS" pitchFamily="66" charset="0"/>
                <a:sym typeface="Symbol" pitchFamily="18" charset="2"/>
              </a:rPr>
              <a:t>Pour </a:t>
            </a:r>
            <a:r>
              <a:rPr lang="fr-FR" sz="3200" b="1">
                <a:solidFill>
                  <a:srgbClr val="00FFFF"/>
                </a:solidFill>
                <a:latin typeface="Comic Sans MS" pitchFamily="66" charset="0"/>
                <a:sym typeface="Symbol" pitchFamily="18" charset="2"/>
              </a:rPr>
              <a:t>m= 0,1 mol.L</a:t>
            </a:r>
            <a:r>
              <a:rPr lang="fr-FR" sz="3200" b="1" baseline="30000">
                <a:solidFill>
                  <a:srgbClr val="00FFFF"/>
                </a:solidFill>
                <a:latin typeface="Comic Sans MS" pitchFamily="66" charset="0"/>
                <a:sym typeface="Symbol" pitchFamily="18" charset="2"/>
              </a:rPr>
              <a:t>-1</a:t>
            </a:r>
            <a:r>
              <a:rPr lang="fr-FR" sz="3200" b="1">
                <a:latin typeface="Comic Sans MS" pitchFamily="66" charset="0"/>
                <a:sym typeface="Symbol" pitchFamily="18" charset="2"/>
              </a:rPr>
              <a:t> et </a:t>
            </a:r>
            <a:r>
              <a:rPr lang="fr-FR" sz="3200" b="1">
                <a:solidFill>
                  <a:srgbClr val="FFFF00"/>
                </a:solidFill>
                <a:latin typeface="Comic Sans MS" pitchFamily="66" charset="0"/>
                <a:sym typeface="Symbol" pitchFamily="18" charset="2"/>
              </a:rPr>
              <a:t>=0,6</a:t>
            </a:r>
            <a:r>
              <a:rPr lang="fr-FR" sz="3200" b="1">
                <a:latin typeface="Comic Sans MS" pitchFamily="66" charset="0"/>
                <a:sym typeface="Symbol" pitchFamily="18" charset="2"/>
              </a:rPr>
              <a:t> :</a:t>
            </a:r>
            <a:endParaRPr lang="fr-FR" sz="1400" b="1">
              <a:latin typeface="Comic Sans MS" pitchFamily="66" charset="0"/>
              <a:sym typeface="Symbol" pitchFamily="18" charset="2"/>
            </a:endParaRPr>
          </a:p>
          <a:p>
            <a:pPr marL="0" indent="0" algn="justLow">
              <a:lnSpc>
                <a:spcPct val="80000"/>
              </a:lnSpc>
              <a:buFont typeface="Wingdings" pitchFamily="2" charset="2"/>
              <a:buNone/>
            </a:pPr>
            <a:endParaRPr lang="fr-FR" sz="1100" b="1">
              <a:latin typeface="Comic Sans MS" pitchFamily="66" charset="0"/>
              <a:sym typeface="Wingdings" pitchFamily="2" charset="2"/>
            </a:endParaRPr>
          </a:p>
          <a:p>
            <a:pPr marL="0" indent="0" algn="justLow">
              <a:lnSpc>
                <a:spcPct val="80000"/>
              </a:lnSpc>
              <a:buFont typeface="Wingdings" pitchFamily="2" charset="2"/>
              <a:buNone/>
            </a:pPr>
            <a:r>
              <a:rPr lang="fr-FR" sz="3200" b="1">
                <a:latin typeface="Comic Sans MS" pitchFamily="66" charset="0"/>
                <a:sym typeface="Symbol" pitchFamily="18" charset="2"/>
              </a:rPr>
              <a:t>=</a:t>
            </a:r>
            <a:r>
              <a:rPr lang="fr-FR" sz="1800" b="1">
                <a:latin typeface="Comic Sans MS" pitchFamily="66" charset="0"/>
                <a:sym typeface="Symbol" pitchFamily="18" charset="2"/>
              </a:rPr>
              <a:t> </a:t>
            </a:r>
            <a:r>
              <a:rPr lang="fr-FR" sz="2800" b="1">
                <a:latin typeface="Comic Sans MS" pitchFamily="66" charset="0"/>
                <a:sym typeface="Symbol" pitchFamily="18" charset="2"/>
              </a:rPr>
              <a:t>0,1 ( 1+1,2) = 0,1.2,2 = </a:t>
            </a:r>
            <a:r>
              <a:rPr lang="fr-FR" sz="2800" b="1">
                <a:solidFill>
                  <a:srgbClr val="66FF33"/>
                </a:solidFill>
                <a:latin typeface="Comic Sans MS" pitchFamily="66" charset="0"/>
                <a:sym typeface="Symbol" pitchFamily="18" charset="2"/>
              </a:rPr>
              <a:t>0,22 Osmol.L</a:t>
            </a:r>
            <a:r>
              <a:rPr lang="fr-FR" sz="2800" b="1" baseline="30000">
                <a:solidFill>
                  <a:srgbClr val="66FF33"/>
                </a:solidFill>
                <a:latin typeface="Comic Sans MS" pitchFamily="66" charset="0"/>
                <a:sym typeface="Symbol" pitchFamily="18" charset="2"/>
              </a:rPr>
              <a:t>-1</a:t>
            </a:r>
          </a:p>
          <a:p>
            <a:pPr marL="0" indent="0" algn="justLow">
              <a:lnSpc>
                <a:spcPct val="80000"/>
              </a:lnSpc>
              <a:buFont typeface="Wingdings" pitchFamily="2" charset="2"/>
              <a:buNone/>
            </a:pPr>
            <a:r>
              <a:rPr lang="fr-FR" sz="2800" b="1">
                <a:latin typeface="Comic Sans MS" pitchFamily="66" charset="0"/>
                <a:sym typeface="Symbol" pitchFamily="18" charset="2"/>
              </a:rPr>
              <a:t>Ceq=</a:t>
            </a:r>
            <a:r>
              <a:rPr lang="fr-FR" sz="1100" b="1">
                <a:latin typeface="Comic Sans MS" pitchFamily="66" charset="0"/>
                <a:sym typeface="Symbol" pitchFamily="18" charset="2"/>
              </a:rPr>
              <a:t>	</a:t>
            </a:r>
            <a:r>
              <a:rPr lang="fr-FR" sz="2800" b="1">
                <a:latin typeface="Comic Sans MS" pitchFamily="66" charset="0"/>
                <a:sym typeface="Symbol" pitchFamily="18" charset="2"/>
              </a:rPr>
              <a:t>4m</a:t>
            </a:r>
            <a:r>
              <a:rPr lang="fr-FR" sz="3200" b="1">
                <a:latin typeface="Comic Sans MS" pitchFamily="66" charset="0"/>
                <a:sym typeface="Symbol" pitchFamily="18" charset="2"/>
              </a:rPr>
              <a:t> = 4. 0,1. 0.6 = </a:t>
            </a:r>
            <a:r>
              <a:rPr lang="fr-FR" sz="3200" b="1">
                <a:solidFill>
                  <a:srgbClr val="FF3399"/>
                </a:solidFill>
                <a:latin typeface="Comic Sans MS" pitchFamily="66" charset="0"/>
                <a:sym typeface="Symbol" pitchFamily="18" charset="2"/>
              </a:rPr>
              <a:t>0,24 mEq.L</a:t>
            </a:r>
            <a:r>
              <a:rPr lang="fr-FR" sz="3200" b="1" baseline="30000">
                <a:solidFill>
                  <a:srgbClr val="FF3399"/>
                </a:solidFill>
                <a:latin typeface="Comic Sans MS" pitchFamily="66" charset="0"/>
                <a:sym typeface="Symbol" pitchFamily="18" charset="2"/>
              </a:rPr>
              <a:t>-1</a:t>
            </a:r>
            <a:r>
              <a:rPr lang="fr-FR" sz="2800" b="1">
                <a:latin typeface="Comic Sans MS" pitchFamily="66" charset="0"/>
                <a:sym typeface="Symbol" pitchFamily="18" charset="2"/>
              </a:rPr>
              <a:t> </a:t>
            </a:r>
            <a:r>
              <a:rPr lang="fr-FR" sz="1100" b="1">
                <a:latin typeface="Comic Sans MS" pitchFamily="66" charset="0"/>
                <a:sym typeface="Symbol" pitchFamily="18" charset="2"/>
              </a:rPr>
              <a:t>		</a:t>
            </a:r>
            <a:endParaRPr lang="fr-FR" sz="1100" b="1">
              <a:solidFill>
                <a:srgbClr val="FF33CC"/>
              </a:solidFill>
              <a:latin typeface="Comic Sans MS" pitchFamily="66" charset="0"/>
              <a:sym typeface="Wingdings" pitchFamily="2" charset="2"/>
            </a:endParaRPr>
          </a:p>
          <a:p>
            <a:pPr marL="0" indent="0" algn="justLow">
              <a:lnSpc>
                <a:spcPct val="80000"/>
              </a:lnSpc>
              <a:buFont typeface="Wingdings" pitchFamily="2" charset="2"/>
              <a:buNone/>
            </a:pPr>
            <a:endParaRPr lang="fr-FR" sz="900">
              <a:latin typeface="Comic Sans MS" pitchFamily="66" charset="0"/>
              <a:sym typeface="Wingdings" pitchFamily="2" charset="2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153400" cy="706438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QCM7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08050"/>
            <a:ext cx="8496300" cy="5473700"/>
          </a:xfrm>
        </p:spPr>
        <p:txBody>
          <a:bodyPr/>
          <a:lstStyle/>
          <a:p>
            <a:pPr marL="0" indent="0" algn="justLow">
              <a:buFont typeface="Wingdings" pitchFamily="2" charset="2"/>
              <a:buNone/>
            </a:pPr>
            <a:r>
              <a:rPr lang="fr-FR" sz="3200">
                <a:latin typeface="Comic Sans MS" pitchFamily="66" charset="0"/>
              </a:rPr>
              <a:t>On mélange une solution de NaCl d’osmolarité 300 osmol.m</a:t>
            </a:r>
            <a:r>
              <a:rPr lang="fr-FR" sz="3200" baseline="30000">
                <a:latin typeface="Comic Sans MS" pitchFamily="66" charset="0"/>
              </a:rPr>
              <a:t>-3</a:t>
            </a:r>
            <a:r>
              <a:rPr lang="fr-FR" sz="3200">
                <a:latin typeface="Comic Sans MS" pitchFamily="66" charset="0"/>
              </a:rPr>
              <a:t> avec une solution de KCl d’osmolarité 300 osmol.m</a:t>
            </a:r>
            <a:r>
              <a:rPr lang="fr-FR" sz="3200" baseline="30000">
                <a:latin typeface="Comic Sans MS" pitchFamily="66" charset="0"/>
              </a:rPr>
              <a:t>-3</a:t>
            </a:r>
            <a:r>
              <a:rPr lang="fr-FR" sz="3200">
                <a:latin typeface="Comic Sans MS" pitchFamily="66" charset="0"/>
              </a:rPr>
              <a:t>. Quelle est la molarité de la solution résultante ?</a:t>
            </a:r>
          </a:p>
          <a:p>
            <a:pPr marL="0" indent="0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200">
                <a:latin typeface="Comic Sans MS" pitchFamily="66" charset="0"/>
              </a:rPr>
              <a:t>600 mol.m</a:t>
            </a:r>
            <a:r>
              <a:rPr lang="fr-FR" sz="3200" baseline="30000">
                <a:latin typeface="Comic Sans MS" pitchFamily="66" charset="0"/>
              </a:rPr>
              <a:t>-3</a:t>
            </a:r>
          </a:p>
          <a:p>
            <a:pPr marL="0" indent="0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200">
                <a:latin typeface="Comic Sans MS" pitchFamily="66" charset="0"/>
              </a:rPr>
              <a:t>300 mol.m</a:t>
            </a:r>
            <a:r>
              <a:rPr lang="fr-FR" sz="3200" baseline="30000">
                <a:latin typeface="Comic Sans MS" pitchFamily="66" charset="0"/>
              </a:rPr>
              <a:t>-3</a:t>
            </a:r>
          </a:p>
          <a:p>
            <a:pPr marL="0" indent="0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200">
                <a:latin typeface="Comic Sans MS" pitchFamily="66" charset="0"/>
              </a:rPr>
              <a:t>0,6  mol.l</a:t>
            </a:r>
            <a:r>
              <a:rPr lang="fr-FR" sz="3200" baseline="30000">
                <a:latin typeface="Comic Sans MS" pitchFamily="66" charset="0"/>
              </a:rPr>
              <a:t>-1</a:t>
            </a:r>
          </a:p>
          <a:p>
            <a:pPr marL="0" indent="0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200">
                <a:latin typeface="Comic Sans MS" pitchFamily="66" charset="0"/>
              </a:rPr>
              <a:t>150 mol.m</a:t>
            </a:r>
            <a:r>
              <a:rPr lang="fr-FR" sz="3200" baseline="30000">
                <a:latin typeface="Comic Sans MS" pitchFamily="66" charset="0"/>
              </a:rPr>
              <a:t>-3</a:t>
            </a:r>
          </a:p>
          <a:p>
            <a:pPr marL="0" indent="0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3200">
                <a:latin typeface="Comic Sans MS" pitchFamily="66" charset="0"/>
              </a:rPr>
              <a:t>300 mmol.l</a:t>
            </a:r>
            <a:r>
              <a:rPr lang="fr-FR" sz="3200" baseline="30000">
                <a:latin typeface="Comic Sans MS" pitchFamily="66" charset="0"/>
              </a:rPr>
              <a:t>-1</a:t>
            </a:r>
            <a:r>
              <a:rPr lang="fr-FR">
                <a:latin typeface="Comic Sans MS" pitchFamily="66" charset="0"/>
              </a:rPr>
              <a:t> </a:t>
            </a: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None/>
            </a:pP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None/>
            </a:pP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153400" cy="706438"/>
          </a:xfrm>
        </p:spPr>
        <p:txBody>
          <a:bodyPr/>
          <a:lstStyle/>
          <a:p>
            <a:pPr algn="ctr"/>
            <a:r>
              <a:rPr lang="fr-FR" sz="4800" b="1">
                <a:solidFill>
                  <a:srgbClr val="66FF3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Réponses QCM7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84300"/>
            <a:ext cx="8496300" cy="5473700"/>
          </a:xfrm>
        </p:spPr>
        <p:txBody>
          <a:bodyPr/>
          <a:lstStyle/>
          <a:p>
            <a:pPr marL="0" indent="0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4000">
                <a:latin typeface="Comic Sans MS" pitchFamily="66" charset="0"/>
              </a:rPr>
              <a:t>600 mol.m</a:t>
            </a:r>
            <a:r>
              <a:rPr lang="fr-FR" sz="4000" baseline="30000">
                <a:latin typeface="Comic Sans MS" pitchFamily="66" charset="0"/>
              </a:rPr>
              <a:t>-3</a:t>
            </a:r>
          </a:p>
          <a:p>
            <a:pPr marL="0" indent="0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4000">
                <a:latin typeface="Comic Sans MS" pitchFamily="66" charset="0"/>
              </a:rPr>
              <a:t>300 mol.m</a:t>
            </a:r>
            <a:r>
              <a:rPr lang="fr-FR" sz="4000" baseline="30000">
                <a:latin typeface="Comic Sans MS" pitchFamily="66" charset="0"/>
              </a:rPr>
              <a:t>-3</a:t>
            </a:r>
          </a:p>
          <a:p>
            <a:pPr marL="0" indent="0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4000">
                <a:latin typeface="Comic Sans MS" pitchFamily="66" charset="0"/>
              </a:rPr>
              <a:t>0,6  mol.l</a:t>
            </a:r>
            <a:r>
              <a:rPr lang="fr-FR" sz="4000" baseline="30000">
                <a:latin typeface="Comic Sans MS" pitchFamily="66" charset="0"/>
              </a:rPr>
              <a:t>-1</a:t>
            </a:r>
          </a:p>
          <a:p>
            <a:pPr marL="0" indent="0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4000">
                <a:latin typeface="Comic Sans MS" pitchFamily="66" charset="0"/>
              </a:rPr>
              <a:t>150 mol.m</a:t>
            </a:r>
            <a:r>
              <a:rPr lang="fr-FR" sz="4000" baseline="30000">
                <a:latin typeface="Comic Sans MS" pitchFamily="66" charset="0"/>
              </a:rPr>
              <a:t>-3</a:t>
            </a:r>
          </a:p>
          <a:p>
            <a:pPr marL="0" indent="0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r>
              <a:rPr lang="fr-FR" sz="4000">
                <a:latin typeface="Comic Sans MS" pitchFamily="66" charset="0"/>
              </a:rPr>
              <a:t>300 mmol.l</a:t>
            </a:r>
            <a:r>
              <a:rPr lang="fr-FR" sz="4000" baseline="30000">
                <a:latin typeface="Comic Sans MS" pitchFamily="66" charset="0"/>
              </a:rPr>
              <a:t>-1</a:t>
            </a:r>
            <a:r>
              <a:rPr lang="fr-FR" sz="4000">
                <a:latin typeface="Comic Sans MS" pitchFamily="66" charset="0"/>
              </a:rPr>
              <a:t> </a:t>
            </a: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AutoNum type="alphaUcPeriod"/>
            </a:pPr>
            <a:endParaRPr lang="fr-FR" sz="40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None/>
            </a:pPr>
            <a:endParaRPr lang="fr-FR" sz="2800">
              <a:latin typeface="Comic Sans MS" pitchFamily="66" charset="0"/>
            </a:endParaRPr>
          </a:p>
          <a:p>
            <a:pPr marL="0" indent="0" algn="just">
              <a:buClr>
                <a:srgbClr val="66FF33"/>
              </a:buClr>
              <a:buSzTx/>
              <a:buFont typeface="Wingdings" pitchFamily="2" charset="2"/>
              <a:buNone/>
            </a:pPr>
            <a:r>
              <a:rPr lang="fr-FR" sz="2800">
                <a:solidFill>
                  <a:srgbClr val="FFFF00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96296E-6 L 1.28299 0.010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1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59259E-6 L 1.27152 0.0081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6" y="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59259E-6 L 1.30261 0.0280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1" y="1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affiné">
  <a:themeElements>
    <a:clrScheme name="Raffiné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Raffiné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ffiné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ffiné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ffiné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ffiné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ffiné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ffiné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ffiné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Refined</Template>
  <TotalTime>4405</TotalTime>
  <Words>3680</Words>
  <Application>Microsoft PowerPoint</Application>
  <PresentationFormat>Affichage à l'écran (4:3)</PresentationFormat>
  <Paragraphs>719</Paragraphs>
  <Slides>116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3</vt:i4>
      </vt:variant>
      <vt:variant>
        <vt:lpstr>Titres des diapositives</vt:lpstr>
      </vt:variant>
      <vt:variant>
        <vt:i4>116</vt:i4>
      </vt:variant>
    </vt:vector>
  </HeadingPairs>
  <TitlesOfParts>
    <vt:vector size="120" baseType="lpstr">
      <vt:lpstr>Raffiné</vt:lpstr>
      <vt:lpstr>Equation</vt:lpstr>
      <vt:lpstr>Équation</vt:lpstr>
      <vt:lpstr>Microsoft Éditeur d'équations 3.0</vt:lpstr>
      <vt:lpstr>QCM1</vt:lpstr>
      <vt:lpstr>QCM2</vt:lpstr>
      <vt:lpstr>QCM3</vt:lpstr>
      <vt:lpstr>Biophysique des solutions</vt:lpstr>
      <vt:lpstr>Ch2</vt:lpstr>
      <vt:lpstr>SOLUTION BINAIRE</vt:lpstr>
      <vt:lpstr>SOLVANT-SOLUTE</vt:lpstr>
      <vt:lpstr>TITRE</vt:lpstr>
      <vt:lpstr>CONCENTRATION PONDERALE (Massique)</vt:lpstr>
      <vt:lpstr>CONCENTRATION MOLAIRE (MOLARITE)</vt:lpstr>
      <vt:lpstr>EXEMPLE 1</vt:lpstr>
      <vt:lpstr>MOLALITE</vt:lpstr>
      <vt:lpstr>UNITES MOLARITE</vt:lpstr>
      <vt:lpstr>REMARQUES</vt:lpstr>
      <vt:lpstr>FRACTION MOLAIRE</vt:lpstr>
      <vt:lpstr>EXEMPLE 2</vt:lpstr>
      <vt:lpstr>EXEMPLE 3</vt:lpstr>
      <vt:lpstr>Concentration ionique ( ou Ionarité)</vt:lpstr>
      <vt:lpstr>EXEMPLE 4</vt:lpstr>
      <vt:lpstr>QCM1</vt:lpstr>
      <vt:lpstr>QCM2</vt:lpstr>
      <vt:lpstr>Réponses QCM2</vt:lpstr>
      <vt:lpstr>Le Faraday</vt:lpstr>
      <vt:lpstr>NOTION D’EQUIVALENT</vt:lpstr>
      <vt:lpstr>Concentration équivalente</vt:lpstr>
      <vt:lpstr>Remarques</vt:lpstr>
      <vt:lpstr>Exemple 5</vt:lpstr>
      <vt:lpstr>MASSE D’UN EQUIVALENT</vt:lpstr>
      <vt:lpstr>EXEMPLE 6</vt:lpstr>
      <vt:lpstr>CONCENTRATION EQUIVALENTE D’UNE SOLUTION</vt:lpstr>
      <vt:lpstr>ELECTRONEUTRALITE</vt:lpstr>
      <vt:lpstr>EXEMPLE 7</vt:lpstr>
      <vt:lpstr>Relation Ceq et Cp</vt:lpstr>
      <vt:lpstr>EXEMPLE 8 …</vt:lpstr>
      <vt:lpstr>EXEMPLE 8</vt:lpstr>
      <vt:lpstr>FORCE IONIQUE</vt:lpstr>
      <vt:lpstr>QCM3</vt:lpstr>
      <vt:lpstr>QCM4</vt:lpstr>
      <vt:lpstr>QCM5</vt:lpstr>
      <vt:lpstr>EXEMPLE 9</vt:lpstr>
      <vt:lpstr>L’OSMOLE</vt:lpstr>
      <vt:lpstr>OSMOLARITE ou Concentration molaire particulaire</vt:lpstr>
      <vt:lpstr>EXEMPLE 10</vt:lpstr>
      <vt:lpstr>COEFF. D’ IONISATION</vt:lpstr>
      <vt:lpstr>EXPRESSION GENERALE DU COEFF. IONISATION</vt:lpstr>
      <vt:lpstr>Exemple 11</vt:lpstr>
      <vt:lpstr>EXEMPLE 12</vt:lpstr>
      <vt:lpstr>A RETENIR</vt:lpstr>
      <vt:lpstr>CONSTANTE D’EQUILIBRE ( Electrolyte faible binaire)</vt:lpstr>
      <vt:lpstr>QCM6</vt:lpstr>
      <vt:lpstr>QCM7</vt:lpstr>
      <vt:lpstr>QCM8</vt:lpstr>
      <vt:lpstr>Remarques sur la constante d’équilibre</vt:lpstr>
      <vt:lpstr>VARIATION DE  avec m</vt:lpstr>
      <vt:lpstr>Détermination du taux de dissociation</vt:lpstr>
      <vt:lpstr>Electrolyte du type BA2</vt:lpstr>
      <vt:lpstr>EXEMPLE 10</vt:lpstr>
      <vt:lpstr>pH d’une solution monoacide</vt:lpstr>
      <vt:lpstr>QCM9</vt:lpstr>
      <vt:lpstr>QCM10</vt:lpstr>
      <vt:lpstr>Diapositive 61</vt:lpstr>
      <vt:lpstr>pH d’une solution monobasique</vt:lpstr>
      <vt:lpstr>pH de quelques liquides biologiques </vt:lpstr>
      <vt:lpstr>Amphotère (ou ampholyte)</vt:lpstr>
      <vt:lpstr>Exemple 11</vt:lpstr>
      <vt:lpstr>Les protéines</vt:lpstr>
      <vt:lpstr>pH isoélectrique</vt:lpstr>
      <vt:lpstr>Solution tampon</vt:lpstr>
      <vt:lpstr>Neutralisation d’un acide fort par une base forte</vt:lpstr>
      <vt:lpstr>Exemple 12</vt:lpstr>
      <vt:lpstr>Diapositive 71</vt:lpstr>
      <vt:lpstr>Neutralisation d’un acide faible  par une base forte</vt:lpstr>
      <vt:lpstr>Exemple 13</vt:lpstr>
      <vt:lpstr>Exemple 13</vt:lpstr>
      <vt:lpstr>pH de solutions salines </vt:lpstr>
      <vt:lpstr>CHAP. 3</vt:lpstr>
      <vt:lpstr>1 TRANSPORTS transmembranaires</vt:lpstr>
      <vt:lpstr>Répartition de l’eau dans les compartiments liquidiens</vt:lpstr>
      <vt:lpstr>Définition d’une membrane</vt:lpstr>
      <vt:lpstr>Conséquence</vt:lpstr>
      <vt:lpstr>Diapositive 81</vt:lpstr>
      <vt:lpstr>Les types de transferts passifs</vt:lpstr>
      <vt:lpstr>Quelques définitions</vt:lpstr>
      <vt:lpstr>2 LOIS DE FICK</vt:lpstr>
      <vt:lpstr>1ère loi de FICK</vt:lpstr>
      <vt:lpstr>Dimension de Φ</vt:lpstr>
      <vt:lpstr>Réponses QCM1</vt:lpstr>
      <vt:lpstr>QCM2</vt:lpstr>
      <vt:lpstr>Réponses QCM2</vt:lpstr>
      <vt:lpstr>Réponses QCM3</vt:lpstr>
      <vt:lpstr>Réponses QCM4</vt:lpstr>
      <vt:lpstr>QCM5</vt:lpstr>
      <vt:lpstr>QCM5</vt:lpstr>
      <vt:lpstr>Réponses QCM5</vt:lpstr>
      <vt:lpstr>QCM6</vt:lpstr>
      <vt:lpstr>Réponses QCM6</vt:lpstr>
      <vt:lpstr>EXEMPLE 9</vt:lpstr>
      <vt:lpstr>QCM7</vt:lpstr>
      <vt:lpstr>Réponses QCM7</vt:lpstr>
      <vt:lpstr>QCM8</vt:lpstr>
      <vt:lpstr>Réponses QCM8</vt:lpstr>
      <vt:lpstr>QCM9</vt:lpstr>
      <vt:lpstr>Réponses QCM9</vt:lpstr>
      <vt:lpstr>Electrolytes forts</vt:lpstr>
      <vt:lpstr>Electrolytes faibles </vt:lpstr>
      <vt:lpstr>TAUX DE DISSOCIATION</vt:lpstr>
      <vt:lpstr>LOI de DILUTION D’OSTWALD</vt:lpstr>
      <vt:lpstr>QCM3</vt:lpstr>
      <vt:lpstr>Réponses QCM3</vt:lpstr>
      <vt:lpstr>QCM4</vt:lpstr>
      <vt:lpstr>Réponses QCM4</vt:lpstr>
      <vt:lpstr>QCM5</vt:lpstr>
      <vt:lpstr>QCM3</vt:lpstr>
      <vt:lpstr>Réponses QCM3</vt:lpstr>
      <vt:lpstr>QCM8</vt:lpstr>
      <vt:lpstr>QCM9</vt:lpstr>
    </vt:vector>
  </TitlesOfParts>
  <Company>NEC Computers International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HANK</dc:creator>
  <cp:lastModifiedBy>krim</cp:lastModifiedBy>
  <cp:revision>280</cp:revision>
  <dcterms:created xsi:type="dcterms:W3CDTF">2005-10-25T16:12:10Z</dcterms:created>
  <dcterms:modified xsi:type="dcterms:W3CDTF">2008-11-18T19:37:48Z</dcterms:modified>
</cp:coreProperties>
</file>